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5"/>
  </p:notesMasterIdLst>
  <p:sldIdLst>
    <p:sldId id="380" r:id="rId2"/>
    <p:sldId id="381" r:id="rId3"/>
    <p:sldId id="259" r:id="rId4"/>
    <p:sldId id="258" r:id="rId5"/>
    <p:sldId id="260" r:id="rId6"/>
    <p:sldId id="387" r:id="rId7"/>
    <p:sldId id="263" r:id="rId8"/>
    <p:sldId id="266" r:id="rId9"/>
    <p:sldId id="388" r:id="rId10"/>
    <p:sldId id="391" r:id="rId11"/>
    <p:sldId id="389" r:id="rId12"/>
    <p:sldId id="392" r:id="rId13"/>
    <p:sldId id="270" r:id="rId14"/>
    <p:sldId id="385" r:id="rId15"/>
    <p:sldId id="271" r:id="rId16"/>
    <p:sldId id="272" r:id="rId17"/>
    <p:sldId id="273" r:id="rId18"/>
    <p:sldId id="292" r:id="rId19"/>
    <p:sldId id="386" r:id="rId20"/>
    <p:sldId id="277" r:id="rId21"/>
    <p:sldId id="279" r:id="rId22"/>
    <p:sldId id="296" r:id="rId23"/>
    <p:sldId id="278" r:id="rId24"/>
    <p:sldId id="282" r:id="rId25"/>
    <p:sldId id="283" r:id="rId26"/>
    <p:sldId id="285" r:id="rId27"/>
    <p:sldId id="287" r:id="rId28"/>
    <p:sldId id="265" r:id="rId29"/>
    <p:sldId id="286" r:id="rId30"/>
    <p:sldId id="295" r:id="rId31"/>
    <p:sldId id="384" r:id="rId32"/>
    <p:sldId id="276" r:id="rId33"/>
    <p:sldId id="29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46"/>
    <p:restoredTop sz="89456"/>
  </p:normalViewPr>
  <p:slideViewPr>
    <p:cSldViewPr snapToGrid="0" snapToObjects="1">
      <p:cViewPr varScale="1">
        <p:scale>
          <a:sx n="114" d="100"/>
          <a:sy n="114" d="100"/>
        </p:scale>
        <p:origin x="132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B01273-45E4-43A7-994A-ED8BE0E4D62D}"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83B7FB6A-0580-40B9-9107-5C70374BD22B}">
      <dgm:prSet/>
      <dgm:spPr/>
      <dgm:t>
        <a:bodyPr/>
        <a:lstStyle/>
        <a:p>
          <a:pPr>
            <a:lnSpc>
              <a:spcPct val="100000"/>
            </a:lnSpc>
          </a:pPr>
          <a:r>
            <a:rPr lang="en-US"/>
            <a:t>Effective</a:t>
          </a:r>
        </a:p>
      </dgm:t>
    </dgm:pt>
    <dgm:pt modelId="{0F63327E-7E2D-4C7E-9EAE-71DEA98483BD}" type="parTrans" cxnId="{1A64EFAA-D196-4825-A777-CF3B4048F267}">
      <dgm:prSet/>
      <dgm:spPr/>
      <dgm:t>
        <a:bodyPr/>
        <a:lstStyle/>
        <a:p>
          <a:endParaRPr lang="en-US"/>
        </a:p>
      </dgm:t>
    </dgm:pt>
    <dgm:pt modelId="{8F4A2755-DE92-4F0A-86C6-EFD123E70D91}" type="sibTrans" cxnId="{1A64EFAA-D196-4825-A777-CF3B4048F267}">
      <dgm:prSet/>
      <dgm:spPr/>
      <dgm:t>
        <a:bodyPr/>
        <a:lstStyle/>
        <a:p>
          <a:endParaRPr lang="en-US"/>
        </a:p>
      </dgm:t>
    </dgm:pt>
    <dgm:pt modelId="{F34C7B1A-3814-42AC-BCEC-6427416B383A}">
      <dgm:prSet/>
      <dgm:spPr/>
      <dgm:t>
        <a:bodyPr/>
        <a:lstStyle/>
        <a:p>
          <a:pPr>
            <a:lnSpc>
              <a:spcPct val="100000"/>
            </a:lnSpc>
          </a:pPr>
          <a:r>
            <a:rPr lang="en-US"/>
            <a:t>Low cost</a:t>
          </a:r>
        </a:p>
      </dgm:t>
    </dgm:pt>
    <dgm:pt modelId="{C9141392-9ECE-407A-93B5-D252B7F011E3}" type="parTrans" cxnId="{D9D74799-C960-4B65-AB1A-7547CF3AF3B4}">
      <dgm:prSet/>
      <dgm:spPr/>
      <dgm:t>
        <a:bodyPr/>
        <a:lstStyle/>
        <a:p>
          <a:endParaRPr lang="en-US"/>
        </a:p>
      </dgm:t>
    </dgm:pt>
    <dgm:pt modelId="{4AD1163C-8A1B-4615-B179-BD6CEAA2736F}" type="sibTrans" cxnId="{D9D74799-C960-4B65-AB1A-7547CF3AF3B4}">
      <dgm:prSet/>
      <dgm:spPr/>
      <dgm:t>
        <a:bodyPr/>
        <a:lstStyle/>
        <a:p>
          <a:endParaRPr lang="en-US"/>
        </a:p>
      </dgm:t>
    </dgm:pt>
    <dgm:pt modelId="{2AC45C89-0AC2-4A07-8695-045C4A368342}">
      <dgm:prSet/>
      <dgm:spPr/>
      <dgm:t>
        <a:bodyPr/>
        <a:lstStyle/>
        <a:p>
          <a:pPr>
            <a:lnSpc>
              <a:spcPct val="100000"/>
            </a:lnSpc>
          </a:pPr>
          <a:r>
            <a:rPr lang="en-US"/>
            <a:t>Explainable</a:t>
          </a:r>
        </a:p>
      </dgm:t>
    </dgm:pt>
    <dgm:pt modelId="{FF51FA0A-BEB5-4C2D-B185-6FA6DCBF5550}" type="parTrans" cxnId="{6D47F9CE-19DA-4B3F-99A5-76D59953EA37}">
      <dgm:prSet/>
      <dgm:spPr/>
      <dgm:t>
        <a:bodyPr/>
        <a:lstStyle/>
        <a:p>
          <a:endParaRPr lang="en-US"/>
        </a:p>
      </dgm:t>
    </dgm:pt>
    <dgm:pt modelId="{FF9F2DC7-B846-40F5-8922-D025570012CC}" type="sibTrans" cxnId="{6D47F9CE-19DA-4B3F-99A5-76D59953EA37}">
      <dgm:prSet/>
      <dgm:spPr/>
      <dgm:t>
        <a:bodyPr/>
        <a:lstStyle/>
        <a:p>
          <a:endParaRPr lang="en-US"/>
        </a:p>
      </dgm:t>
    </dgm:pt>
    <dgm:pt modelId="{3B9332FA-7DFC-4A8F-AB5B-5519ED8932C2}" type="pres">
      <dgm:prSet presAssocID="{14B01273-45E4-43A7-994A-ED8BE0E4D62D}" presName="root" presStyleCnt="0">
        <dgm:presLayoutVars>
          <dgm:dir/>
          <dgm:resizeHandles val="exact"/>
        </dgm:presLayoutVars>
      </dgm:prSet>
      <dgm:spPr/>
    </dgm:pt>
    <dgm:pt modelId="{3BFACE6B-F675-4F14-8298-D87C909EC468}" type="pres">
      <dgm:prSet presAssocID="{83B7FB6A-0580-40B9-9107-5C70374BD22B}" presName="compNode" presStyleCnt="0"/>
      <dgm:spPr/>
    </dgm:pt>
    <dgm:pt modelId="{67A09A0C-D62D-4634-B962-E8E004148E62}" type="pres">
      <dgm:prSet presAssocID="{83B7FB6A-0580-40B9-9107-5C70374BD22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llseye"/>
        </a:ext>
      </dgm:extLst>
    </dgm:pt>
    <dgm:pt modelId="{99BFC8F3-BD7E-4222-93E2-1375603E9DEE}" type="pres">
      <dgm:prSet presAssocID="{83B7FB6A-0580-40B9-9107-5C70374BD22B}" presName="spaceRect" presStyleCnt="0"/>
      <dgm:spPr/>
    </dgm:pt>
    <dgm:pt modelId="{B53D9E53-F280-4122-8C86-42567489D256}" type="pres">
      <dgm:prSet presAssocID="{83B7FB6A-0580-40B9-9107-5C70374BD22B}" presName="textRect" presStyleLbl="revTx" presStyleIdx="0" presStyleCnt="3">
        <dgm:presLayoutVars>
          <dgm:chMax val="1"/>
          <dgm:chPref val="1"/>
        </dgm:presLayoutVars>
      </dgm:prSet>
      <dgm:spPr/>
    </dgm:pt>
    <dgm:pt modelId="{D533C9B1-64F1-471A-883E-0C6909E08359}" type="pres">
      <dgm:prSet presAssocID="{8F4A2755-DE92-4F0A-86C6-EFD123E70D91}" presName="sibTrans" presStyleCnt="0"/>
      <dgm:spPr/>
    </dgm:pt>
    <dgm:pt modelId="{1D0271A1-888A-4564-8456-2C85DD51B473}" type="pres">
      <dgm:prSet presAssocID="{F34C7B1A-3814-42AC-BCEC-6427416B383A}" presName="compNode" presStyleCnt="0"/>
      <dgm:spPr/>
    </dgm:pt>
    <dgm:pt modelId="{92933893-62EB-4EC9-8B88-5E2F2EEDC049}" type="pres">
      <dgm:prSet presAssocID="{F34C7B1A-3814-42AC-BCEC-6427416B383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oney"/>
        </a:ext>
      </dgm:extLst>
    </dgm:pt>
    <dgm:pt modelId="{3D7E995A-2A70-4628-BF55-C54EB9D55379}" type="pres">
      <dgm:prSet presAssocID="{F34C7B1A-3814-42AC-BCEC-6427416B383A}" presName="spaceRect" presStyleCnt="0"/>
      <dgm:spPr/>
    </dgm:pt>
    <dgm:pt modelId="{E2968A3C-C676-48B4-9D19-73866CB2EB75}" type="pres">
      <dgm:prSet presAssocID="{F34C7B1A-3814-42AC-BCEC-6427416B383A}" presName="textRect" presStyleLbl="revTx" presStyleIdx="1" presStyleCnt="3">
        <dgm:presLayoutVars>
          <dgm:chMax val="1"/>
          <dgm:chPref val="1"/>
        </dgm:presLayoutVars>
      </dgm:prSet>
      <dgm:spPr/>
    </dgm:pt>
    <dgm:pt modelId="{CE50E20C-8AC3-446B-8556-07C1F151BBAB}" type="pres">
      <dgm:prSet presAssocID="{4AD1163C-8A1B-4615-B179-BD6CEAA2736F}" presName="sibTrans" presStyleCnt="0"/>
      <dgm:spPr/>
    </dgm:pt>
    <dgm:pt modelId="{E2AA3E88-D432-484F-A4D1-6F6CFF9CB092}" type="pres">
      <dgm:prSet presAssocID="{2AC45C89-0AC2-4A07-8695-045C4A368342}" presName="compNode" presStyleCnt="0"/>
      <dgm:spPr/>
    </dgm:pt>
    <dgm:pt modelId="{26A2A09D-1B59-4842-BEED-C49483A4D7C1}" type="pres">
      <dgm:prSet presAssocID="{2AC45C89-0AC2-4A07-8695-045C4A36834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eacher"/>
        </a:ext>
      </dgm:extLst>
    </dgm:pt>
    <dgm:pt modelId="{3BC6D3B8-4BEB-49C2-AD04-4487168CF163}" type="pres">
      <dgm:prSet presAssocID="{2AC45C89-0AC2-4A07-8695-045C4A368342}" presName="spaceRect" presStyleCnt="0"/>
      <dgm:spPr/>
    </dgm:pt>
    <dgm:pt modelId="{75554178-83C1-4F29-A6A0-E07E684DEE44}" type="pres">
      <dgm:prSet presAssocID="{2AC45C89-0AC2-4A07-8695-045C4A368342}" presName="textRect" presStyleLbl="revTx" presStyleIdx="2" presStyleCnt="3">
        <dgm:presLayoutVars>
          <dgm:chMax val="1"/>
          <dgm:chPref val="1"/>
        </dgm:presLayoutVars>
      </dgm:prSet>
      <dgm:spPr/>
    </dgm:pt>
  </dgm:ptLst>
  <dgm:cxnLst>
    <dgm:cxn modelId="{8D20C05A-3FC4-4535-A906-C961E3A960F5}" type="presOf" srcId="{83B7FB6A-0580-40B9-9107-5C70374BD22B}" destId="{B53D9E53-F280-4122-8C86-42567489D256}" srcOrd="0" destOrd="0" presId="urn:microsoft.com/office/officeart/2018/2/layout/IconLabelList"/>
    <dgm:cxn modelId="{ACAF287A-F080-412E-B13E-D9E3CAB8F45A}" type="presOf" srcId="{2AC45C89-0AC2-4A07-8695-045C4A368342}" destId="{75554178-83C1-4F29-A6A0-E07E684DEE44}" srcOrd="0" destOrd="0" presId="urn:microsoft.com/office/officeart/2018/2/layout/IconLabelList"/>
    <dgm:cxn modelId="{D9D74799-C960-4B65-AB1A-7547CF3AF3B4}" srcId="{14B01273-45E4-43A7-994A-ED8BE0E4D62D}" destId="{F34C7B1A-3814-42AC-BCEC-6427416B383A}" srcOrd="1" destOrd="0" parTransId="{C9141392-9ECE-407A-93B5-D252B7F011E3}" sibTransId="{4AD1163C-8A1B-4615-B179-BD6CEAA2736F}"/>
    <dgm:cxn modelId="{1A64EFAA-D196-4825-A777-CF3B4048F267}" srcId="{14B01273-45E4-43A7-994A-ED8BE0E4D62D}" destId="{83B7FB6A-0580-40B9-9107-5C70374BD22B}" srcOrd="0" destOrd="0" parTransId="{0F63327E-7E2D-4C7E-9EAE-71DEA98483BD}" sibTransId="{8F4A2755-DE92-4F0A-86C6-EFD123E70D91}"/>
    <dgm:cxn modelId="{6D47F9CE-19DA-4B3F-99A5-76D59953EA37}" srcId="{14B01273-45E4-43A7-994A-ED8BE0E4D62D}" destId="{2AC45C89-0AC2-4A07-8695-045C4A368342}" srcOrd="2" destOrd="0" parTransId="{FF51FA0A-BEB5-4C2D-B185-6FA6DCBF5550}" sibTransId="{FF9F2DC7-B846-40F5-8922-D025570012CC}"/>
    <dgm:cxn modelId="{0DB1B1DA-5119-477E-91DC-1C7C69C39157}" type="presOf" srcId="{F34C7B1A-3814-42AC-BCEC-6427416B383A}" destId="{E2968A3C-C676-48B4-9D19-73866CB2EB75}" srcOrd="0" destOrd="0" presId="urn:microsoft.com/office/officeart/2018/2/layout/IconLabelList"/>
    <dgm:cxn modelId="{7F6EEAF6-AC48-46E8-A34D-DB8CE6F95E12}" type="presOf" srcId="{14B01273-45E4-43A7-994A-ED8BE0E4D62D}" destId="{3B9332FA-7DFC-4A8F-AB5B-5519ED8932C2}" srcOrd="0" destOrd="0" presId="urn:microsoft.com/office/officeart/2018/2/layout/IconLabelList"/>
    <dgm:cxn modelId="{5ABF505F-13AC-495D-B159-E1BBEE25B95E}" type="presParOf" srcId="{3B9332FA-7DFC-4A8F-AB5B-5519ED8932C2}" destId="{3BFACE6B-F675-4F14-8298-D87C909EC468}" srcOrd="0" destOrd="0" presId="urn:microsoft.com/office/officeart/2018/2/layout/IconLabelList"/>
    <dgm:cxn modelId="{6FE187EC-DCFA-45F1-BDC9-D1A8E9441C20}" type="presParOf" srcId="{3BFACE6B-F675-4F14-8298-D87C909EC468}" destId="{67A09A0C-D62D-4634-B962-E8E004148E62}" srcOrd="0" destOrd="0" presId="urn:microsoft.com/office/officeart/2018/2/layout/IconLabelList"/>
    <dgm:cxn modelId="{0BB7FBA4-23A0-4E06-9F0F-009FE202EB84}" type="presParOf" srcId="{3BFACE6B-F675-4F14-8298-D87C909EC468}" destId="{99BFC8F3-BD7E-4222-93E2-1375603E9DEE}" srcOrd="1" destOrd="0" presId="urn:microsoft.com/office/officeart/2018/2/layout/IconLabelList"/>
    <dgm:cxn modelId="{F4D6C5AF-805E-400F-89CA-854F98534603}" type="presParOf" srcId="{3BFACE6B-F675-4F14-8298-D87C909EC468}" destId="{B53D9E53-F280-4122-8C86-42567489D256}" srcOrd="2" destOrd="0" presId="urn:microsoft.com/office/officeart/2018/2/layout/IconLabelList"/>
    <dgm:cxn modelId="{FCF1B6BA-F0E4-4400-9660-F6574CE3528C}" type="presParOf" srcId="{3B9332FA-7DFC-4A8F-AB5B-5519ED8932C2}" destId="{D533C9B1-64F1-471A-883E-0C6909E08359}" srcOrd="1" destOrd="0" presId="urn:microsoft.com/office/officeart/2018/2/layout/IconLabelList"/>
    <dgm:cxn modelId="{02D5F228-CB4F-4B25-A523-0599AC78EE24}" type="presParOf" srcId="{3B9332FA-7DFC-4A8F-AB5B-5519ED8932C2}" destId="{1D0271A1-888A-4564-8456-2C85DD51B473}" srcOrd="2" destOrd="0" presId="urn:microsoft.com/office/officeart/2018/2/layout/IconLabelList"/>
    <dgm:cxn modelId="{89F9AC2D-9D87-4323-B87E-74E5057757EF}" type="presParOf" srcId="{1D0271A1-888A-4564-8456-2C85DD51B473}" destId="{92933893-62EB-4EC9-8B88-5E2F2EEDC049}" srcOrd="0" destOrd="0" presId="urn:microsoft.com/office/officeart/2018/2/layout/IconLabelList"/>
    <dgm:cxn modelId="{45728E90-F1AF-4E78-9F3C-ED2610485FBA}" type="presParOf" srcId="{1D0271A1-888A-4564-8456-2C85DD51B473}" destId="{3D7E995A-2A70-4628-BF55-C54EB9D55379}" srcOrd="1" destOrd="0" presId="urn:microsoft.com/office/officeart/2018/2/layout/IconLabelList"/>
    <dgm:cxn modelId="{0679D6DD-4EC4-4B44-86B1-0B31E02A1A36}" type="presParOf" srcId="{1D0271A1-888A-4564-8456-2C85DD51B473}" destId="{E2968A3C-C676-48B4-9D19-73866CB2EB75}" srcOrd="2" destOrd="0" presId="urn:microsoft.com/office/officeart/2018/2/layout/IconLabelList"/>
    <dgm:cxn modelId="{59A3A3C9-BB67-4D5C-A1F6-82A71BFD802D}" type="presParOf" srcId="{3B9332FA-7DFC-4A8F-AB5B-5519ED8932C2}" destId="{CE50E20C-8AC3-446B-8556-07C1F151BBAB}" srcOrd="3" destOrd="0" presId="urn:microsoft.com/office/officeart/2018/2/layout/IconLabelList"/>
    <dgm:cxn modelId="{FECFD1E1-9CC7-40D5-990F-8B3FFDB68893}" type="presParOf" srcId="{3B9332FA-7DFC-4A8F-AB5B-5519ED8932C2}" destId="{E2AA3E88-D432-484F-A4D1-6F6CFF9CB092}" srcOrd="4" destOrd="0" presId="urn:microsoft.com/office/officeart/2018/2/layout/IconLabelList"/>
    <dgm:cxn modelId="{927F3CEB-7F3D-4471-8F93-05AC853FD002}" type="presParOf" srcId="{E2AA3E88-D432-484F-A4D1-6F6CFF9CB092}" destId="{26A2A09D-1B59-4842-BEED-C49483A4D7C1}" srcOrd="0" destOrd="0" presId="urn:microsoft.com/office/officeart/2018/2/layout/IconLabelList"/>
    <dgm:cxn modelId="{91F60AFD-79C5-41B1-9DDF-1115A2D65606}" type="presParOf" srcId="{E2AA3E88-D432-484F-A4D1-6F6CFF9CB092}" destId="{3BC6D3B8-4BEB-49C2-AD04-4487168CF163}" srcOrd="1" destOrd="0" presId="urn:microsoft.com/office/officeart/2018/2/layout/IconLabelList"/>
    <dgm:cxn modelId="{4829BBB3-1300-4F1B-96A3-AC03CF220D98}" type="presParOf" srcId="{E2AA3E88-D432-484F-A4D1-6F6CFF9CB092}" destId="{75554178-83C1-4F29-A6A0-E07E684DEE44}"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09A0C-D62D-4634-B962-E8E004148E62}">
      <dsp:nvSpPr>
        <dsp:cNvPr id="0" name=""/>
        <dsp:cNvSpPr/>
      </dsp:nvSpPr>
      <dsp:spPr>
        <a:xfrm>
          <a:off x="1145490" y="474244"/>
          <a:ext cx="1288642" cy="12886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3D9E53-F280-4122-8C86-42567489D256}">
      <dsp:nvSpPr>
        <dsp:cNvPr id="0" name=""/>
        <dsp:cNvSpPr/>
      </dsp:nvSpPr>
      <dsp:spPr>
        <a:xfrm>
          <a:off x="357986" y="2117401"/>
          <a:ext cx="28636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a:t>Effective</a:t>
          </a:r>
        </a:p>
      </dsp:txBody>
      <dsp:txXfrm>
        <a:off x="357986" y="2117401"/>
        <a:ext cx="2863650" cy="720000"/>
      </dsp:txXfrm>
    </dsp:sp>
    <dsp:sp modelId="{92933893-62EB-4EC9-8B88-5E2F2EEDC049}">
      <dsp:nvSpPr>
        <dsp:cNvPr id="0" name=""/>
        <dsp:cNvSpPr/>
      </dsp:nvSpPr>
      <dsp:spPr>
        <a:xfrm>
          <a:off x="4510278" y="474244"/>
          <a:ext cx="1288642" cy="12886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968A3C-C676-48B4-9D19-73866CB2EB75}">
      <dsp:nvSpPr>
        <dsp:cNvPr id="0" name=""/>
        <dsp:cNvSpPr/>
      </dsp:nvSpPr>
      <dsp:spPr>
        <a:xfrm>
          <a:off x="3722775" y="2117401"/>
          <a:ext cx="28636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a:t>Low cost</a:t>
          </a:r>
        </a:p>
      </dsp:txBody>
      <dsp:txXfrm>
        <a:off x="3722775" y="2117401"/>
        <a:ext cx="2863650" cy="720000"/>
      </dsp:txXfrm>
    </dsp:sp>
    <dsp:sp modelId="{26A2A09D-1B59-4842-BEED-C49483A4D7C1}">
      <dsp:nvSpPr>
        <dsp:cNvPr id="0" name=""/>
        <dsp:cNvSpPr/>
      </dsp:nvSpPr>
      <dsp:spPr>
        <a:xfrm>
          <a:off x="7875067" y="474244"/>
          <a:ext cx="1288642" cy="12886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554178-83C1-4F29-A6A0-E07E684DEE44}">
      <dsp:nvSpPr>
        <dsp:cNvPr id="0" name=""/>
        <dsp:cNvSpPr/>
      </dsp:nvSpPr>
      <dsp:spPr>
        <a:xfrm>
          <a:off x="7087563" y="2117401"/>
          <a:ext cx="28636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a:t>Explainable</a:t>
          </a:r>
        </a:p>
      </dsp:txBody>
      <dsp:txXfrm>
        <a:off x="7087563" y="2117401"/>
        <a:ext cx="28636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EC1CDD-A1ED-8747-B531-5BDA61B073B9}" type="datetimeFigureOut">
              <a:rPr lang="en-FR" smtClean="0"/>
              <a:t>12/1/23</a:t>
            </a:fld>
            <a:endParaRPr lang="en-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06FCD6-CD18-3043-B26B-9818FE365CFB}" type="slidenum">
              <a:rPr lang="en-FR" smtClean="0"/>
              <a:t>‹#›</a:t>
            </a:fld>
            <a:endParaRPr lang="en-FR"/>
          </a:p>
        </p:txBody>
      </p:sp>
    </p:spTree>
    <p:extLst>
      <p:ext uri="{BB962C8B-B14F-4D97-AF65-F5344CB8AC3E}">
        <p14:creationId xmlns:p14="http://schemas.microsoft.com/office/powerpoint/2010/main" val="983639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 name="Google Shape;3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Hi everyone, thank you so much for coming today! I’m happy to present you _title_. This is a measurement and system work, but it indeed can be applied to a lot of security applications. LEAF is helping Verizon to combat concept drift. And if you are using ML in dynamic environments, I believe LEAF is going to help you as well.</a:t>
            </a:r>
          </a:p>
        </p:txBody>
      </p:sp>
      <p:sp>
        <p:nvSpPr>
          <p:cNvPr id="38" name="Google Shape;3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Detection, tested multiple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Do we need slides for all sections?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Guide our design of the mitigation framework.</a:t>
            </a:r>
          </a:p>
          <a:p>
            <a:endParaRPr lang="en-US" dirty="0"/>
          </a:p>
        </p:txBody>
      </p:sp>
      <p:sp>
        <p:nvSpPr>
          <p:cNvPr id="4" name="Slide Number Placeholder 3"/>
          <p:cNvSpPr>
            <a:spLocks noGrp="1"/>
          </p:cNvSpPr>
          <p:nvPr>
            <p:ph type="sldNum" sz="quarter" idx="5"/>
          </p:nvPr>
        </p:nvSpPr>
        <p:spPr/>
        <p:txBody>
          <a:bodyPr/>
          <a:lstStyle/>
          <a:p>
            <a:fld id="{8806FCD6-CD18-3043-B26B-9818FE365CFB}" type="slidenum">
              <a:rPr lang="en-FR" smtClean="0"/>
              <a:t>11</a:t>
            </a:fld>
            <a:endParaRPr lang="en-FR"/>
          </a:p>
        </p:txBody>
      </p:sp>
    </p:spTree>
    <p:extLst>
      <p:ext uri="{BB962C8B-B14F-4D97-AF65-F5344CB8AC3E}">
        <p14:creationId xmlns:p14="http://schemas.microsoft.com/office/powerpoint/2010/main" val="2670860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Based on these design principles. We </a:t>
            </a:r>
            <a:r>
              <a:rPr lang="en-US" sz="1200" b="0" i="0" u="none" strike="noStrike" cap="none" dirty="0">
                <a:solidFill>
                  <a:schemeClr val="dk1"/>
                </a:solidFill>
                <a:effectLst/>
                <a:latin typeface="Calibri"/>
                <a:ea typeface="Calibri"/>
                <a:cs typeface="Calibri"/>
                <a:sym typeface="Calibri"/>
              </a:rPr>
              <a:t>introduce LEAF, </a:t>
            </a:r>
            <a:r>
              <a:rPr lang="en-US" dirty="0">
                <a:solidFill>
                  <a:srgbClr val="C00000"/>
                </a:solidFill>
              </a:rPr>
              <a:t>Local Error Approximation of Features. </a:t>
            </a:r>
            <a:br>
              <a:rPr lang="en-US" dirty="0"/>
            </a:br>
            <a:endParaRPr dirty="0"/>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LEAF is a pipeline of three sequential com-</a:t>
            </a:r>
            <a:br>
              <a:rPr lang="en-US" dirty="0"/>
            </a:br>
            <a:r>
              <a:rPr lang="en-US" sz="1200" b="0" i="0" u="none" strike="noStrike" cap="none" dirty="0">
                <a:solidFill>
                  <a:schemeClr val="dk1"/>
                </a:solidFill>
                <a:effectLst/>
                <a:latin typeface="Calibri"/>
                <a:ea typeface="Calibri"/>
                <a:cs typeface="Calibri"/>
                <a:sym typeface="Calibri"/>
              </a:rPr>
              <a:t>ponents: 1) a drift detector; 2) a set of tools to explain drift</a:t>
            </a:r>
            <a:br>
              <a:rPr lang="en-US" dirty="0"/>
            </a:br>
            <a:r>
              <a:rPr lang="en-US" sz="1200" b="0" i="0" u="none" strike="noStrike" cap="none" dirty="0">
                <a:solidFill>
                  <a:schemeClr val="dk1"/>
                </a:solidFill>
                <a:effectLst/>
                <a:latin typeface="Calibri"/>
                <a:ea typeface="Calibri"/>
                <a:cs typeface="Calibri"/>
                <a:sym typeface="Calibri"/>
              </a:rPr>
              <a:t>for feature groups and 3) a drift mitigator.</a:t>
            </a:r>
          </a:p>
          <a:p>
            <a:pPr marL="0" lvl="0" indent="0" algn="l" rtl="0">
              <a:spcBef>
                <a:spcPts val="0"/>
              </a:spcBef>
              <a:spcAft>
                <a:spcPts val="0"/>
              </a:spcAft>
              <a:buNone/>
            </a:pPr>
            <a:endParaRPr lang="en-US" sz="1200" b="0" i="0" u="none" strike="noStrike" cap="none" dirty="0">
              <a:solidFill>
                <a:schemeClr val="dk1"/>
              </a:solidFill>
              <a:effectLst/>
              <a:latin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cs typeface="Calibri"/>
                <a:sym typeface="Calibri"/>
              </a:rPr>
              <a:t>Detector takes in NRMSE time series, and output the drift date.</a:t>
            </a: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Although drift detection is critical, it is not the main focus of this work. as there is significant prior work on drift detection. The detector applies the well-known Kolmogorov-Smirnov</a:t>
            </a:r>
            <a:br>
              <a:rPr lang="en-US" dirty="0"/>
            </a:br>
            <a:r>
              <a:rPr lang="en-US" sz="1200" b="0" i="0" u="none" strike="noStrike" cap="none" dirty="0">
                <a:solidFill>
                  <a:schemeClr val="dk1"/>
                </a:solidFill>
                <a:effectLst/>
                <a:latin typeface="Calibri"/>
                <a:ea typeface="Calibri"/>
                <a:cs typeface="Calibri"/>
                <a:sym typeface="Calibri"/>
              </a:rPr>
              <a:t>Windowing (KSWIN) method on the time-series to identify a change in distribution of the output error, providing </a:t>
            </a:r>
            <a:r>
              <a:rPr lang="en-US" sz="1200" b="0" i="0" u="none" strike="noStrike" cap="none" dirty="0" err="1">
                <a:solidFill>
                  <a:schemeClr val="dk1"/>
                </a:solidFill>
                <a:effectLst/>
                <a:latin typeface="Calibri"/>
                <a:ea typeface="Calibri"/>
                <a:cs typeface="Calibri"/>
                <a:sym typeface="Calibri"/>
              </a:rPr>
              <a:t>asignal</a:t>
            </a:r>
            <a:r>
              <a:rPr lang="en-US" sz="1200" b="0" i="0" u="none" strike="noStrike" cap="none" dirty="0">
                <a:solidFill>
                  <a:schemeClr val="dk1"/>
                </a:solidFill>
                <a:effectLst/>
                <a:latin typeface="Calibri"/>
                <a:ea typeface="Calibri"/>
                <a:cs typeface="Calibri"/>
                <a:sym typeface="Calibri"/>
              </a:rPr>
              <a:t> on whether drift is occurring.</a:t>
            </a:r>
            <a:endParaRPr lang="en-US" sz="1200" b="0" i="0" u="none" strike="noStrike" cap="none" dirty="0">
              <a:solidFill>
                <a:schemeClr val="dk1"/>
              </a:solidFill>
              <a:effectLst/>
              <a:latin typeface="Calibri"/>
              <a:cs typeface="Calibri"/>
              <a:sym typeface="Calibri"/>
            </a:endParaRPr>
          </a:p>
          <a:p>
            <a:pPr marL="0" lvl="0" indent="0" algn="l" rtl="0">
              <a:spcBef>
                <a:spcPts val="0"/>
              </a:spcBef>
              <a:spcAft>
                <a:spcPts val="0"/>
              </a:spcAft>
              <a:buNone/>
            </a:pPr>
            <a:endParaRPr lang="en-US"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endParaRPr lang="en-US"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The explainer finds the most representative features and uses </a:t>
            </a:r>
            <a:r>
              <a:rPr lang="en-US" sz="1200" b="0" i="0" u="none" strike="noStrike" cap="none" dirty="0" err="1">
                <a:solidFill>
                  <a:schemeClr val="dk1"/>
                </a:solidFill>
                <a:effectLst/>
                <a:latin typeface="Calibri"/>
                <a:ea typeface="Calibri"/>
                <a:cs typeface="Calibri"/>
                <a:sym typeface="Calibri"/>
              </a:rPr>
              <a:t>LEAplot</a:t>
            </a:r>
            <a:r>
              <a:rPr lang="en-US" sz="1200" b="0" i="0" u="none" strike="noStrike" cap="none" dirty="0">
                <a:solidFill>
                  <a:schemeClr val="dk1"/>
                </a:solidFill>
                <a:effectLst/>
                <a:latin typeface="Calibri"/>
                <a:ea typeface="Calibri"/>
                <a:cs typeface="Calibri"/>
                <a:sym typeface="Calibri"/>
              </a:rPr>
              <a:t> and </a:t>
            </a:r>
            <a:r>
              <a:rPr lang="en-US" sz="1200" b="0" i="0" u="none" strike="noStrike" cap="none" dirty="0" err="1">
                <a:solidFill>
                  <a:schemeClr val="dk1"/>
                </a:solidFill>
                <a:effectLst/>
                <a:latin typeface="Calibri"/>
                <a:ea typeface="Calibri"/>
                <a:cs typeface="Calibri"/>
                <a:sym typeface="Calibri"/>
              </a:rPr>
              <a:t>LEAgram</a:t>
            </a:r>
            <a:r>
              <a:rPr lang="en-US" sz="1200" b="0" i="0" u="none" strike="noStrike" cap="none" dirty="0">
                <a:solidFill>
                  <a:schemeClr val="dk1"/>
                </a:solidFill>
                <a:effectLst/>
                <a:latin typeface="Calibri"/>
                <a:ea typeface="Calibri"/>
                <a:cs typeface="Calibri"/>
                <a:sym typeface="Calibri"/>
              </a:rPr>
              <a:t> to characterize the drift. These tools provide insights on where drift is most severe for each feature group, and offer guidance for model compensation. </a:t>
            </a:r>
          </a:p>
          <a:p>
            <a:pPr marL="0" lvl="0" indent="0" algn="l" rtl="0">
              <a:spcBef>
                <a:spcPts val="0"/>
              </a:spcBef>
              <a:spcAft>
                <a:spcPts val="0"/>
              </a:spcAft>
              <a:buNone/>
            </a:pPr>
            <a:endParaRPr lang="en-US"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Finally, the mitigator is automatically triggered to provide effectiveness metrics for several candidate mitigation approaches. It is based on the error distributions provided by the explainer and use resample, or augmentation or ensemble to mitigate. For example, </a:t>
            </a:r>
            <a:endParaRPr lang="en-US" sz="1200" b="0" i="0" u="none" strike="noStrike" cap="none" dirty="0">
              <a:solidFill>
                <a:schemeClr val="dk1"/>
              </a:solidFill>
              <a:effectLst/>
              <a:latin typeface="Calibri"/>
              <a:cs typeface="Calibri"/>
              <a:sym typeface="Calibri"/>
            </a:endParaRPr>
          </a:p>
          <a:p>
            <a:pPr marL="0" lvl="0" indent="0" algn="l" rtl="0">
              <a:spcBef>
                <a:spcPts val="0"/>
              </a:spcBef>
              <a:spcAft>
                <a:spcPts val="0"/>
              </a:spcAft>
              <a:buNone/>
            </a:pPr>
            <a:endParaRPr lang="en-US" sz="1200" b="0" i="0" u="none" strike="noStrike" cap="none" dirty="0">
              <a:solidFill>
                <a:schemeClr val="dk1"/>
              </a:solidFill>
              <a:effectLst/>
              <a:latin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cs typeface="Calibri"/>
                <a:sym typeface="Calibri"/>
              </a:rPr>
              <a:t>Since the detector is using existing methods and the mitigation is largely dependent on the explanation, we focus on the drift explainer and will come back to the end-to-end pipeline later. </a:t>
            </a:r>
          </a:p>
        </p:txBody>
      </p:sp>
      <p:sp>
        <p:nvSpPr>
          <p:cNvPr id="164" name="Google Shape;164;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sz="1200" b="0" i="0" u="none" strike="noStrike" cap="none" dirty="0">
              <a:solidFill>
                <a:schemeClr val="dk1"/>
              </a:solidFill>
              <a:effectLst/>
              <a:latin typeface="Calibri"/>
              <a:cs typeface="Calibri"/>
              <a:sym typeface="Calibri"/>
            </a:endParaRPr>
          </a:p>
        </p:txBody>
      </p:sp>
      <p:sp>
        <p:nvSpPr>
          <p:cNvPr id="164" name="Google Shape;164;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3198313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2d151e73c4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g12d151e73c4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solidFill>
                  <a:srgbClr val="C00000"/>
                </a:solidFill>
              </a:rPr>
              <a:t>Local Error Approximation of Features. But there are many features, </a:t>
            </a:r>
            <a:r>
              <a:rPr lang="en-US" sz="1200" dirty="0">
                <a:solidFill>
                  <a:schemeClr val="dk1"/>
                </a:solidFill>
                <a:latin typeface="Palatino Linotype"/>
                <a:ea typeface="Palatino Linotype"/>
                <a:cs typeface="Palatino Linotype"/>
                <a:sym typeface="Palatino Linotype"/>
              </a:rPr>
              <a:t>find the features that provide the most valuable error approximations.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chemeClr val="dk1"/>
              </a:solidFill>
              <a:latin typeface="Palatino Linotype"/>
              <a:ea typeface="Palatino Linotype"/>
              <a:cs typeface="Palatino Linotype"/>
              <a:sym typeface="Palatino Linotype"/>
            </a:endParaRPr>
          </a:p>
          <a:p>
            <a:pPr marL="457200" lvl="0" indent="-342900" algn="l" rtl="0">
              <a:lnSpc>
                <a:spcPct val="115000"/>
              </a:lnSpc>
              <a:spcBef>
                <a:spcPts val="0"/>
              </a:spcBef>
              <a:spcAft>
                <a:spcPts val="0"/>
              </a:spcAft>
              <a:buClr>
                <a:srgbClr val="595959"/>
              </a:buClr>
              <a:buSzPts val="1800"/>
              <a:buChar char="●"/>
            </a:pPr>
            <a:r>
              <a:rPr lang="en-US" sz="2400" dirty="0">
                <a:solidFill>
                  <a:schemeClr val="dk1"/>
                </a:solidFill>
                <a:latin typeface="Palatino Linotype"/>
                <a:ea typeface="Palatino Linotype"/>
                <a:cs typeface="Palatino Linotype"/>
                <a:sym typeface="Palatino Linotype"/>
              </a:rPr>
              <a:t>Step 1: </a:t>
            </a:r>
            <a:r>
              <a:rPr lang="en-US" sz="2400" b="1" dirty="0">
                <a:solidFill>
                  <a:schemeClr val="dk1"/>
                </a:solidFill>
                <a:latin typeface="Palatino Linotype"/>
                <a:ea typeface="Palatino Linotype"/>
                <a:cs typeface="Palatino Linotype"/>
                <a:sym typeface="Palatino Linotype"/>
              </a:rPr>
              <a:t>Rank</a:t>
            </a:r>
            <a:r>
              <a:rPr lang="en-US" sz="2400" dirty="0">
                <a:solidFill>
                  <a:schemeClr val="dk1"/>
                </a:solidFill>
                <a:latin typeface="Palatino Linotype"/>
                <a:ea typeface="Palatino Linotype"/>
                <a:cs typeface="Palatino Linotype"/>
                <a:sym typeface="Palatino Linotype"/>
              </a:rPr>
              <a:t> features by permutation-based feature importance</a:t>
            </a:r>
          </a:p>
          <a:p>
            <a:pPr marL="457200" lvl="0" indent="-342900" algn="l" rtl="0">
              <a:lnSpc>
                <a:spcPct val="115000"/>
              </a:lnSpc>
              <a:spcBef>
                <a:spcPts val="1200"/>
              </a:spcBef>
              <a:spcAft>
                <a:spcPts val="0"/>
              </a:spcAft>
              <a:buClr>
                <a:srgbClr val="595959"/>
              </a:buClr>
              <a:buSzPts val="1800"/>
              <a:buChar char="●"/>
            </a:pPr>
            <a:r>
              <a:rPr lang="en-US" sz="2400" dirty="0">
                <a:solidFill>
                  <a:schemeClr val="dk1"/>
                </a:solidFill>
                <a:latin typeface="Palatino Linotype"/>
                <a:ea typeface="Palatino Linotype"/>
                <a:cs typeface="Palatino Linotype"/>
                <a:sym typeface="Palatino Linotype"/>
              </a:rPr>
              <a:t>Step 2: </a:t>
            </a:r>
            <a:r>
              <a:rPr lang="en-US" sz="2400" b="1" dirty="0">
                <a:solidFill>
                  <a:schemeClr val="dk1"/>
                </a:solidFill>
                <a:latin typeface="Palatino Linotype"/>
                <a:ea typeface="Palatino Linotype"/>
                <a:cs typeface="Palatino Linotype"/>
                <a:sym typeface="Palatino Linotype"/>
              </a:rPr>
              <a:t>Group</a:t>
            </a:r>
            <a:r>
              <a:rPr lang="en-US" sz="2400" dirty="0">
                <a:solidFill>
                  <a:schemeClr val="dk1"/>
                </a:solidFill>
                <a:latin typeface="Palatino Linotype"/>
                <a:ea typeface="Palatino Linotype"/>
                <a:cs typeface="Palatino Linotype"/>
                <a:sym typeface="Palatino Linotype"/>
              </a:rPr>
              <a:t> correlated features </a:t>
            </a:r>
          </a:p>
          <a:p>
            <a:pPr marL="914400" lvl="1" indent="-317500" algn="l" rtl="0">
              <a:lnSpc>
                <a:spcPct val="115000"/>
              </a:lnSpc>
              <a:spcBef>
                <a:spcPts val="0"/>
              </a:spcBef>
              <a:spcAft>
                <a:spcPts val="0"/>
              </a:spcAft>
              <a:buClr>
                <a:srgbClr val="595959"/>
              </a:buClr>
              <a:buSzPts val="1400"/>
              <a:buChar char="○"/>
            </a:pPr>
            <a:r>
              <a:rPr lang="en-US" sz="2400" dirty="0">
                <a:solidFill>
                  <a:schemeClr val="dk1"/>
                </a:solidFill>
                <a:latin typeface="Palatino Linotype"/>
                <a:ea typeface="Palatino Linotype"/>
                <a:cs typeface="Palatino Linotype"/>
                <a:sym typeface="Palatino Linotype"/>
              </a:rPr>
              <a:t>Grouping stops when the feature has no importance value</a:t>
            </a:r>
          </a:p>
          <a:p>
            <a:pPr marL="457200" lvl="0" indent="-342900" algn="l" rtl="0">
              <a:lnSpc>
                <a:spcPct val="115000"/>
              </a:lnSpc>
              <a:spcBef>
                <a:spcPts val="1200"/>
              </a:spcBef>
              <a:spcAft>
                <a:spcPts val="0"/>
              </a:spcAft>
              <a:buClr>
                <a:srgbClr val="595959"/>
              </a:buClr>
              <a:buSzPts val="1800"/>
              <a:buChar char="●"/>
            </a:pPr>
            <a:r>
              <a:rPr lang="en-US" sz="2400" dirty="0">
                <a:solidFill>
                  <a:schemeClr val="dk1"/>
                </a:solidFill>
                <a:latin typeface="Palatino Linotype"/>
                <a:ea typeface="Palatino Linotype"/>
                <a:cs typeface="Palatino Linotype"/>
                <a:sym typeface="Palatino Linotype"/>
              </a:rPr>
              <a:t>Step 3: Choose the </a:t>
            </a:r>
            <a:r>
              <a:rPr lang="en-US" sz="2400" b="1" dirty="0">
                <a:solidFill>
                  <a:schemeClr val="dk1"/>
                </a:solidFill>
                <a:latin typeface="Palatino Linotype"/>
                <a:ea typeface="Palatino Linotype"/>
                <a:cs typeface="Palatino Linotype"/>
                <a:sym typeface="Palatino Linotype"/>
              </a:rPr>
              <a:t>most representative</a:t>
            </a:r>
            <a:r>
              <a:rPr lang="en-US" sz="2400" dirty="0">
                <a:solidFill>
                  <a:schemeClr val="dk1"/>
                </a:solidFill>
                <a:latin typeface="Palatino Linotype"/>
                <a:ea typeface="Palatino Linotype"/>
                <a:cs typeface="Palatino Linotype"/>
                <a:sym typeface="Palatino Linotype"/>
              </a:rPr>
              <a:t> (highest importance score) feature from each group</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solidFill>
                <a:schemeClr val="dk1"/>
              </a:solidFill>
              <a:latin typeface="Palatino Linotype"/>
              <a:ea typeface="Palatino Linotype"/>
              <a:cs typeface="Palatino Linotype"/>
              <a:sym typeface="Palatino Linotype"/>
            </a:endParaRPr>
          </a:p>
        </p:txBody>
      </p:sp>
      <p:sp>
        <p:nvSpPr>
          <p:cNvPr id="173" name="Google Shape;173;g12d151e73c4_0_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We use </a:t>
            </a:r>
            <a:r>
              <a:rPr lang="en-US" sz="1200" b="0" i="0" u="none" strike="noStrike" cap="none" dirty="0" err="1">
                <a:solidFill>
                  <a:schemeClr val="dk1"/>
                </a:solidFill>
                <a:effectLst/>
                <a:latin typeface="Calibri"/>
                <a:ea typeface="Calibri"/>
                <a:cs typeface="Calibri"/>
                <a:sym typeface="Calibri"/>
              </a:rPr>
              <a:t>LEAplot</a:t>
            </a:r>
            <a:r>
              <a:rPr lang="en-US" sz="1200" b="0" i="0" u="none" strike="noStrike" cap="none" dirty="0">
                <a:solidFill>
                  <a:schemeClr val="dk1"/>
                </a:solidFill>
                <a:effectLst/>
                <a:latin typeface="Calibri"/>
                <a:ea typeface="Calibri"/>
                <a:cs typeface="Calibri"/>
                <a:sym typeface="Calibri"/>
              </a:rPr>
              <a:t> to help visualize the</a:t>
            </a:r>
            <a:br>
              <a:rPr lang="en-US" dirty="0"/>
            </a:br>
            <a:r>
              <a:rPr lang="en-US" sz="1200" b="0" i="0" u="none" strike="noStrike" cap="none" dirty="0">
                <a:solidFill>
                  <a:schemeClr val="dk1"/>
                </a:solidFill>
                <a:effectLst/>
                <a:latin typeface="Calibri"/>
                <a:ea typeface="Calibri"/>
                <a:cs typeface="Calibri"/>
                <a:sym typeface="Calibri"/>
              </a:rPr>
              <a:t>local error components and compare them across different</a:t>
            </a:r>
            <a:br>
              <a:rPr lang="en-US" dirty="0"/>
            </a:br>
            <a:r>
              <a:rPr lang="en-US" sz="1200" b="0" i="0" u="none" strike="noStrike" cap="none" dirty="0">
                <a:solidFill>
                  <a:schemeClr val="dk1"/>
                </a:solidFill>
                <a:effectLst/>
                <a:latin typeface="Calibri"/>
                <a:ea typeface="Calibri"/>
                <a:cs typeface="Calibri"/>
                <a:sym typeface="Calibri"/>
              </a:rPr>
              <a:t>data subsets.</a:t>
            </a:r>
          </a:p>
          <a:p>
            <a:pPr marL="0" lvl="0" indent="0" algn="l" rtl="0">
              <a:spcBef>
                <a:spcPts val="0"/>
              </a:spcBef>
              <a:spcAft>
                <a:spcPts val="0"/>
              </a:spcAft>
              <a:buNone/>
            </a:pPr>
            <a:endParaRPr lang="en-US"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Input and output of a any black-box models</a:t>
            </a:r>
          </a:p>
          <a:p>
            <a:pPr marL="0" lvl="0" indent="0" algn="l" rtl="0">
              <a:spcBef>
                <a:spcPts val="0"/>
              </a:spcBef>
              <a:spcAft>
                <a:spcPts val="0"/>
              </a:spcAft>
              <a:buNone/>
            </a:pPr>
            <a:endParaRPr lang="en-US"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X-axis, y-axis, 4 subsets</a:t>
            </a:r>
          </a:p>
          <a:p>
            <a:pPr marL="0" lvl="0" indent="0" algn="l" rtl="0">
              <a:spcBef>
                <a:spcPts val="0"/>
              </a:spcBef>
              <a:spcAft>
                <a:spcPts val="0"/>
              </a:spcAft>
              <a:buNone/>
            </a:pPr>
            <a:endParaRPr lang="en-US"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For each data subset, we then group samples based on the value of the</a:t>
            </a:r>
            <a:br>
              <a:rPr lang="en-US" dirty="0"/>
            </a:br>
            <a:r>
              <a:rPr lang="en-US" sz="1200" b="0" i="0" u="none" strike="noStrike" cap="none" dirty="0">
                <a:solidFill>
                  <a:schemeClr val="dk1"/>
                </a:solidFill>
                <a:effectLst/>
                <a:latin typeface="Calibri"/>
                <a:ea typeface="Calibri"/>
                <a:cs typeface="Calibri"/>
                <a:sym typeface="Calibri"/>
              </a:rPr>
              <a:t>important feature into 𝑁 bins. And compute NRMSE within the bin. </a:t>
            </a:r>
          </a:p>
          <a:p>
            <a:pPr marL="0" lvl="0" indent="0" algn="l" rtl="0">
              <a:spcBef>
                <a:spcPts val="0"/>
              </a:spcBef>
              <a:spcAft>
                <a:spcPts val="0"/>
              </a:spcAft>
              <a:buNone/>
            </a:pPr>
            <a:endParaRPr lang="en-US"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It makes intuitive sense that the error of training set is low across feature values.</a:t>
            </a:r>
          </a:p>
          <a:p>
            <a:pPr marL="0" lvl="0" indent="0" algn="l" rtl="0">
              <a:spcBef>
                <a:spcPts val="0"/>
              </a:spcBef>
              <a:spcAft>
                <a:spcPts val="0"/>
              </a:spcAft>
              <a:buNone/>
            </a:pPr>
            <a:endParaRPr lang="en-US"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And during COVID.</a:t>
            </a:r>
          </a:p>
          <a:p>
            <a:pPr marL="0" lvl="0" indent="0" algn="l" rtl="0">
              <a:spcBef>
                <a:spcPts val="0"/>
              </a:spcBef>
              <a:spcAft>
                <a:spcPts val="0"/>
              </a:spcAft>
              <a:buNone/>
            </a:pPr>
            <a:endParaRPr lang="en-US"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Local concept decomposition</a:t>
            </a:r>
          </a:p>
          <a:p>
            <a:pPr marL="0" lvl="0" indent="0" algn="l" rtl="0">
              <a:spcBef>
                <a:spcPts val="0"/>
              </a:spcBef>
              <a:spcAft>
                <a:spcPts val="0"/>
              </a:spcAft>
              <a:buNone/>
            </a:pPr>
            <a:endParaRPr lang="en-US" sz="1200" b="0" i="0" u="none" strike="noStrike" cap="none" dirty="0">
              <a:solidFill>
                <a:schemeClr val="dk1"/>
              </a:solidFill>
              <a:effectLst/>
              <a:latin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When its value is below 0.75e9, the</a:t>
            </a:r>
            <a:br>
              <a:rPr lang="en-US" dirty="0"/>
            </a:br>
            <a:r>
              <a:rPr lang="en-US" sz="1200" b="0" i="0" u="none" strike="noStrike" cap="none" dirty="0">
                <a:solidFill>
                  <a:schemeClr val="dk1"/>
                </a:solidFill>
                <a:effectLst/>
                <a:latin typeface="Calibri"/>
                <a:ea typeface="Calibri"/>
                <a:cs typeface="Calibri"/>
                <a:sym typeface="Calibri"/>
              </a:rPr>
              <a:t>errors in “During COVID” test set are more than 10x those of</a:t>
            </a:r>
            <a:br>
              <a:rPr lang="en-US" dirty="0"/>
            </a:br>
            <a:r>
              <a:rPr lang="en-US" sz="1200" b="0" i="0" u="none" strike="noStrike" cap="none" dirty="0">
                <a:solidFill>
                  <a:schemeClr val="dk1"/>
                </a:solidFill>
                <a:effectLst/>
                <a:latin typeface="Calibri"/>
                <a:ea typeface="Calibri"/>
                <a:cs typeface="Calibri"/>
                <a:sym typeface="Calibri"/>
              </a:rPr>
              <a:t>training set and nearly 1.5x of those in the “Before COVID”</a:t>
            </a:r>
          </a:p>
          <a:p>
            <a:pPr marL="0" lvl="0" indent="0" algn="l" rtl="0">
              <a:spcBef>
                <a:spcPts val="0"/>
              </a:spcBef>
              <a:spcAft>
                <a:spcPts val="0"/>
              </a:spcAft>
              <a:buNone/>
            </a:pPr>
            <a:endParaRPr lang="en-US" sz="1200" b="0" i="0" u="none" strike="noStrike" cap="none" dirty="0">
              <a:solidFill>
                <a:schemeClr val="dk1"/>
              </a:solidFill>
              <a:effectLst/>
              <a:latin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cs typeface="Calibri"/>
                <a:sym typeface="Calibri"/>
              </a:rPr>
              <a:t>For the features within a feature group, because they are correlated, the </a:t>
            </a:r>
            <a:r>
              <a:rPr lang="en-US" sz="1200" b="0" i="0" u="none" strike="noStrike" cap="none" dirty="0" err="1">
                <a:solidFill>
                  <a:schemeClr val="dk1"/>
                </a:solidFill>
                <a:effectLst/>
                <a:latin typeface="Calibri"/>
                <a:cs typeface="Calibri"/>
                <a:sym typeface="Calibri"/>
              </a:rPr>
              <a:t>LEAPlot</a:t>
            </a:r>
            <a:r>
              <a:rPr lang="en-US" sz="1200" b="0" i="0" u="none" strike="noStrike" cap="none" dirty="0">
                <a:solidFill>
                  <a:schemeClr val="dk1"/>
                </a:solidFill>
                <a:effectLst/>
                <a:latin typeface="Calibri"/>
                <a:cs typeface="Calibri"/>
                <a:sym typeface="Calibri"/>
              </a:rPr>
              <a:t> is quite similar in terms of error distribution. So we use one to represent them the same feature group.</a:t>
            </a:r>
            <a:endParaRPr dirty="0"/>
          </a:p>
        </p:txBody>
      </p:sp>
      <p:sp>
        <p:nvSpPr>
          <p:cNvPr id="181" name="Google Shape;181;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Why do we want both </a:t>
            </a:r>
            <a:r>
              <a:rPr lang="en-US" dirty="0" err="1"/>
              <a:t>LEAplot</a:t>
            </a:r>
            <a:r>
              <a:rPr lang="en-US" dirty="0"/>
              <a:t> and </a:t>
            </a:r>
            <a:r>
              <a:rPr lang="en-US" dirty="0" err="1"/>
              <a:t>LEAgram</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Use </a:t>
            </a:r>
          </a:p>
          <a:p>
            <a:pPr marL="0" lvl="0" indent="0" algn="l" rtl="0">
              <a:spcBef>
                <a:spcPts val="0"/>
              </a:spcBef>
              <a:spcAft>
                <a:spcPts val="0"/>
              </a:spcAft>
              <a:buNone/>
            </a:pPr>
            <a:endParaRPr lang="en-US" dirty="0"/>
          </a:p>
          <a:p>
            <a:pPr marL="0" lvl="0" indent="0" algn="l" rtl="0">
              <a:spcBef>
                <a:spcPts val="0"/>
              </a:spcBef>
              <a:spcAft>
                <a:spcPts val="0"/>
              </a:spcAft>
              <a:buNone/>
            </a:pPr>
            <a:r>
              <a:rPr lang="en-US" sz="1200" b="0" i="0" u="none" strike="noStrike" cap="none" dirty="0" err="1">
                <a:solidFill>
                  <a:schemeClr val="dk1"/>
                </a:solidFill>
                <a:effectLst/>
                <a:latin typeface="Calibri"/>
                <a:ea typeface="Calibri"/>
                <a:cs typeface="Calibri"/>
                <a:sym typeface="Calibri"/>
              </a:rPr>
              <a:t>LEAgram</a:t>
            </a:r>
            <a:r>
              <a:rPr lang="en-US" sz="1200" b="0" i="0" u="none" strike="noStrike" cap="none" dirty="0">
                <a:solidFill>
                  <a:schemeClr val="dk1"/>
                </a:solidFill>
                <a:effectLst/>
                <a:latin typeface="Calibri"/>
                <a:ea typeface="Calibri"/>
                <a:cs typeface="Calibri"/>
                <a:sym typeface="Calibri"/>
              </a:rPr>
              <a:t> augments </a:t>
            </a:r>
            <a:r>
              <a:rPr lang="en-US" sz="1200" b="0" i="0" u="none" strike="noStrike" cap="none" dirty="0" err="1">
                <a:solidFill>
                  <a:schemeClr val="dk1"/>
                </a:solidFill>
                <a:effectLst/>
                <a:latin typeface="Calibri"/>
                <a:ea typeface="Calibri"/>
                <a:cs typeface="Calibri"/>
                <a:sym typeface="Calibri"/>
              </a:rPr>
              <a:t>LEAplot</a:t>
            </a:r>
            <a:r>
              <a:rPr lang="en-US" sz="1200" b="0" i="0" u="none" strike="noStrike" cap="none" dirty="0">
                <a:solidFill>
                  <a:schemeClr val="dk1"/>
                </a:solidFill>
                <a:effectLst/>
                <a:latin typeface="Calibri"/>
                <a:ea typeface="Calibri"/>
                <a:cs typeface="Calibri"/>
                <a:sym typeface="Calibri"/>
              </a:rPr>
              <a:t> by incorporating</a:t>
            </a:r>
            <a:br>
              <a:rPr lang="en-US" dirty="0"/>
            </a:br>
            <a:r>
              <a:rPr lang="en-US" sz="1200" b="0" i="0" u="none" strike="noStrike" cap="none" dirty="0">
                <a:solidFill>
                  <a:schemeClr val="dk1"/>
                </a:solidFill>
                <a:effectLst/>
                <a:latin typeface="Calibri"/>
                <a:ea typeface="Calibri"/>
                <a:cs typeface="Calibri"/>
                <a:sym typeface="Calibri"/>
              </a:rPr>
              <a:t>temporal information. It divides the test set by time interval</a:t>
            </a:r>
            <a:br>
              <a:rPr lang="en-US" dirty="0"/>
            </a:br>
            <a:r>
              <a:rPr lang="en-US" sz="1200" b="0" i="0" u="none" strike="noStrike" cap="none" dirty="0">
                <a:solidFill>
                  <a:schemeClr val="dk1"/>
                </a:solidFill>
                <a:effectLst/>
                <a:latin typeface="Calibri"/>
                <a:ea typeface="Calibri"/>
                <a:cs typeface="Calibri"/>
                <a:sym typeface="Calibri"/>
              </a:rPr>
              <a:t>(e.g., date) and assigns samples from those divided datasets</a:t>
            </a:r>
            <a:br>
              <a:rPr lang="en-US" dirty="0"/>
            </a:br>
            <a:r>
              <a:rPr lang="en-US" sz="1200" b="0" i="0" u="none" strike="noStrike" cap="none" dirty="0">
                <a:solidFill>
                  <a:schemeClr val="dk1"/>
                </a:solidFill>
                <a:effectLst/>
                <a:latin typeface="Calibri"/>
                <a:ea typeface="Calibri"/>
                <a:cs typeface="Calibri"/>
                <a:sym typeface="Calibri"/>
              </a:rPr>
              <a:t>into 𝑁 bins, based on the value of the most important feature</a:t>
            </a:r>
            <a:br>
              <a:rPr lang="en-US" dirty="0"/>
            </a:br>
            <a:r>
              <a:rPr lang="en-US" sz="1200" b="0" i="0" u="none" strike="noStrike" cap="none" dirty="0">
                <a:solidFill>
                  <a:schemeClr val="dk1"/>
                </a:solidFill>
                <a:effectLst/>
                <a:latin typeface="Calibri"/>
                <a:ea typeface="Calibri"/>
                <a:cs typeface="Calibri"/>
                <a:sym typeface="Calibri"/>
              </a:rPr>
              <a:t>with regard to drift. </a:t>
            </a:r>
          </a:p>
          <a:p>
            <a:pPr marL="0" lvl="0" indent="0" algn="l" rtl="0">
              <a:spcBef>
                <a:spcPts val="0"/>
              </a:spcBef>
              <a:spcAft>
                <a:spcPts val="0"/>
              </a:spcAft>
              <a:buNone/>
            </a:pPr>
            <a:endParaRPr lang="en-US" sz="1200" b="0" i="0" u="none" strike="noStrike" cap="none" dirty="0">
              <a:solidFill>
                <a:schemeClr val="dk1"/>
              </a:solidFill>
              <a:effectLst/>
              <a:latin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cs typeface="Calibri"/>
                <a:sym typeface="Calibri"/>
              </a:rPr>
              <a:t>X-axis, y-axis</a:t>
            </a:r>
          </a:p>
          <a:p>
            <a:pPr marL="0" lvl="0" indent="0" algn="l" rtl="0">
              <a:spcBef>
                <a:spcPts val="0"/>
              </a:spcBef>
              <a:spcAft>
                <a:spcPts val="0"/>
              </a:spcAft>
              <a:buNone/>
            </a:pPr>
            <a:endParaRPr lang="en-US" sz="1200" b="0" i="0" u="none" strike="noStrike" cap="none" dirty="0">
              <a:solidFill>
                <a:schemeClr val="dk1"/>
              </a:solidFill>
              <a:effectLst/>
              <a:latin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cs typeface="Calibri"/>
                <a:sym typeface="Calibri"/>
              </a:rPr>
              <a:t>Red means overestimation, leads to higher cost on the infrastructure</a:t>
            </a:r>
          </a:p>
          <a:p>
            <a:pPr marL="0" lvl="0" indent="0" algn="l" rtl="0">
              <a:spcBef>
                <a:spcPts val="0"/>
              </a:spcBef>
              <a:spcAft>
                <a:spcPts val="0"/>
              </a:spcAft>
              <a:buNone/>
            </a:pPr>
            <a:endParaRPr lang="en-US" sz="1200" b="0" i="0" u="none" strike="noStrike" cap="none" dirty="0">
              <a:solidFill>
                <a:schemeClr val="dk1"/>
              </a:solidFill>
              <a:effectLst/>
              <a:latin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cs typeface="Calibri"/>
                <a:sym typeface="Calibri"/>
              </a:rPr>
              <a:t>Blue means underestimation, leads to user unsatisfaction</a:t>
            </a:r>
          </a:p>
          <a:p>
            <a:pPr marL="0" lvl="0" indent="0" algn="l" rtl="0">
              <a:spcBef>
                <a:spcPts val="0"/>
              </a:spcBef>
              <a:spcAft>
                <a:spcPts val="0"/>
              </a:spcAft>
              <a:buNone/>
            </a:pPr>
            <a:endParaRPr lang="en-US" sz="1200" b="0" i="0" u="none" strike="noStrike" cap="none" dirty="0">
              <a:solidFill>
                <a:schemeClr val="dk1"/>
              </a:solidFill>
              <a:effectLst/>
              <a:latin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cs typeface="Calibri"/>
                <a:sym typeface="Calibri"/>
              </a:rPr>
              <a:t>Below 0.75, Model perform quite good. Achieving nearly 0 errors.</a:t>
            </a:r>
          </a:p>
          <a:p>
            <a:pPr marL="0" lvl="0" indent="0" algn="l" rtl="0">
              <a:spcBef>
                <a:spcPts val="0"/>
              </a:spcBef>
              <a:spcAft>
                <a:spcPts val="0"/>
              </a:spcAft>
              <a:buNone/>
            </a:pPr>
            <a:endParaRPr lang="en-US" sz="1200" b="0" i="0" u="none" strike="noStrike" cap="none" dirty="0">
              <a:solidFill>
                <a:schemeClr val="dk1"/>
              </a:solidFill>
              <a:effectLst/>
              <a:latin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From March 15, 2020</a:t>
            </a:r>
            <a:br>
              <a:rPr lang="en-US" dirty="0"/>
            </a:br>
            <a:r>
              <a:rPr lang="en-US" sz="1200" b="0" i="0" u="none" strike="noStrike" cap="none" dirty="0">
                <a:solidFill>
                  <a:schemeClr val="dk1"/>
                </a:solidFill>
                <a:effectLst/>
                <a:latin typeface="Calibri"/>
                <a:ea typeface="Calibri"/>
                <a:cs typeface="Calibri"/>
                <a:sym typeface="Calibri"/>
              </a:rPr>
              <a:t>to November 1, 2020, when the value of feature </a:t>
            </a:r>
            <a:r>
              <a:rPr lang="en-US" sz="1200" b="0" i="0" u="none" strike="noStrike" cap="none" dirty="0" err="1">
                <a:solidFill>
                  <a:schemeClr val="dk1"/>
                </a:solidFill>
                <a:effectLst/>
                <a:latin typeface="Calibri"/>
                <a:ea typeface="Calibri"/>
                <a:cs typeface="Calibri"/>
                <a:sym typeface="Calibri"/>
              </a:rPr>
              <a:t>avg_ue</a:t>
            </a:r>
            <a:r>
              <a:rPr lang="en-US" sz="1200" b="0" i="0" u="none" strike="noStrike" cap="none" dirty="0">
                <a:solidFill>
                  <a:schemeClr val="dk1"/>
                </a:solidFill>
                <a:effectLst/>
                <a:latin typeface="Calibri"/>
                <a:ea typeface="Calibri"/>
                <a:cs typeface="Calibri"/>
                <a:sym typeface="Calibri"/>
              </a:rPr>
              <a:t>_-</a:t>
            </a:r>
            <a:br>
              <a:rPr lang="en-US" dirty="0"/>
            </a:br>
            <a:r>
              <a:rPr lang="en-US" sz="1200" b="0" i="0" u="none" strike="noStrike" cap="none" dirty="0" err="1">
                <a:solidFill>
                  <a:schemeClr val="dk1"/>
                </a:solidFill>
                <a:effectLst/>
                <a:latin typeface="Calibri"/>
                <a:ea typeface="Calibri"/>
                <a:cs typeface="Calibri"/>
                <a:sym typeface="Calibri"/>
              </a:rPr>
              <a:t>downlink_pkts</a:t>
            </a:r>
            <a:r>
              <a:rPr lang="en-US" sz="1200" b="0" i="0" u="none" strike="noStrike" cap="none" dirty="0">
                <a:solidFill>
                  <a:schemeClr val="dk1"/>
                </a:solidFill>
                <a:effectLst/>
                <a:latin typeface="Calibri"/>
                <a:ea typeface="Calibri"/>
                <a:cs typeface="Calibri"/>
                <a:sym typeface="Calibri"/>
              </a:rPr>
              <a:t> is above 0.75e9, large positive errors occur,</a:t>
            </a:r>
            <a:br>
              <a:rPr lang="en-US" dirty="0"/>
            </a:br>
            <a:r>
              <a:rPr lang="en-US" sz="1200" b="0" i="0" u="none" strike="noStrike" cap="none" dirty="0">
                <a:solidFill>
                  <a:schemeClr val="dk1"/>
                </a:solidFill>
                <a:effectLst/>
                <a:latin typeface="Calibri"/>
                <a:ea typeface="Calibri"/>
                <a:cs typeface="Calibri"/>
                <a:sym typeface="Calibri"/>
              </a:rPr>
              <a:t>implying overestimation. If the operator were to base </a:t>
            </a:r>
            <a:r>
              <a:rPr lang="en-US" sz="1200" b="0" i="0" u="none" strike="noStrike" cap="none" dirty="0" err="1">
                <a:solidFill>
                  <a:schemeClr val="dk1"/>
                </a:solidFill>
                <a:effectLst/>
                <a:latin typeface="Calibri"/>
                <a:ea typeface="Calibri"/>
                <a:cs typeface="Calibri"/>
                <a:sym typeface="Calibri"/>
              </a:rPr>
              <a:t>deci</a:t>
            </a:r>
            <a:r>
              <a:rPr lang="en-US" sz="1200" b="0" i="0" u="none" strike="noStrike" cap="none" dirty="0">
                <a:solidFill>
                  <a:schemeClr val="dk1"/>
                </a:solidFill>
                <a:effectLst/>
                <a:latin typeface="Calibri"/>
                <a:ea typeface="Calibri"/>
                <a:cs typeface="Calibri"/>
                <a:sym typeface="Calibri"/>
              </a:rPr>
              <a:t>-</a:t>
            </a:r>
            <a:br>
              <a:rPr lang="en-US" dirty="0"/>
            </a:br>
            <a:r>
              <a:rPr lang="en-US" sz="1200" b="0" i="0" u="none" strike="noStrike" cap="none" dirty="0" err="1">
                <a:solidFill>
                  <a:schemeClr val="dk1"/>
                </a:solidFill>
                <a:effectLst/>
                <a:latin typeface="Calibri"/>
                <a:ea typeface="Calibri"/>
                <a:cs typeface="Calibri"/>
                <a:sym typeface="Calibri"/>
              </a:rPr>
              <a:t>sions</a:t>
            </a:r>
            <a:r>
              <a:rPr lang="en-US" sz="1200" b="0" i="0" u="none" strike="noStrike" cap="none" dirty="0">
                <a:solidFill>
                  <a:schemeClr val="dk1"/>
                </a:solidFill>
                <a:effectLst/>
                <a:latin typeface="Calibri"/>
                <a:ea typeface="Calibri"/>
                <a:cs typeface="Calibri"/>
                <a:sym typeface="Calibri"/>
              </a:rPr>
              <a:t> on the output of this model, they may unnecessarily</a:t>
            </a:r>
            <a:br>
              <a:rPr lang="en-US" dirty="0"/>
            </a:br>
            <a:r>
              <a:rPr lang="en-US" sz="1200" b="0" i="0" u="none" strike="noStrike" cap="none" dirty="0">
                <a:solidFill>
                  <a:schemeClr val="dk1"/>
                </a:solidFill>
                <a:effectLst/>
                <a:latin typeface="Calibri"/>
                <a:ea typeface="Calibri"/>
                <a:cs typeface="Calibri"/>
                <a:sym typeface="Calibri"/>
              </a:rPr>
              <a:t>add to infrastructure. The model also has negative prediction</a:t>
            </a:r>
            <a:br>
              <a:rPr lang="en-US" dirty="0"/>
            </a:br>
            <a:r>
              <a:rPr lang="en-US" sz="1200" b="0" i="0" u="none" strike="noStrike" cap="none" dirty="0">
                <a:solidFill>
                  <a:schemeClr val="dk1"/>
                </a:solidFill>
                <a:effectLst/>
                <a:latin typeface="Calibri"/>
                <a:ea typeface="Calibri"/>
                <a:cs typeface="Calibri"/>
                <a:sym typeface="Calibri"/>
              </a:rPr>
              <a:t>errors above a value of 1e9 for feature </a:t>
            </a:r>
            <a:r>
              <a:rPr lang="en-US" sz="1200" b="0" i="0" u="none" strike="noStrike" cap="none" dirty="0" err="1">
                <a:solidFill>
                  <a:schemeClr val="dk1"/>
                </a:solidFill>
                <a:effectLst/>
                <a:latin typeface="Calibri"/>
                <a:ea typeface="Calibri"/>
                <a:cs typeface="Calibri"/>
                <a:sym typeface="Calibri"/>
              </a:rPr>
              <a:t>avg_ue_downlink</a:t>
            </a:r>
            <a:r>
              <a:rPr lang="en-US" sz="1200" b="0" i="0" u="none" strike="noStrike" cap="none" dirty="0">
                <a:solidFill>
                  <a:schemeClr val="dk1"/>
                </a:solidFill>
                <a:effectLst/>
                <a:latin typeface="Calibri"/>
                <a:ea typeface="Calibri"/>
                <a:cs typeface="Calibri"/>
                <a:sym typeface="Calibri"/>
              </a:rPr>
              <a:t>_-</a:t>
            </a:r>
            <a:br>
              <a:rPr lang="en-US" dirty="0"/>
            </a:br>
            <a:r>
              <a:rPr lang="en-US" sz="1200" b="0" i="0" u="none" strike="noStrike" cap="none" dirty="0">
                <a:solidFill>
                  <a:schemeClr val="dk1"/>
                </a:solidFill>
                <a:effectLst/>
                <a:latin typeface="Calibri"/>
                <a:ea typeface="Calibri"/>
                <a:cs typeface="Calibri"/>
                <a:sym typeface="Calibri"/>
              </a:rPr>
              <a:t>pkts, which could lead to user dissatisfaction.</a:t>
            </a:r>
            <a:endParaRPr dirty="0"/>
          </a:p>
        </p:txBody>
      </p:sp>
      <p:sp>
        <p:nvSpPr>
          <p:cNvPr id="189" name="Google Shape;189;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Need more work</a:t>
            </a:r>
            <a:endParaRPr dirty="0"/>
          </a:p>
        </p:txBody>
      </p:sp>
      <p:sp>
        <p:nvSpPr>
          <p:cNvPr id="198" name="Google Shape;198;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2543766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8" name="Google Shape;198;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2d151e73c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g12d151e73c4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From the </a:t>
            </a:r>
            <a:r>
              <a:rPr lang="en-US" dirty="0" err="1"/>
              <a:t>LEAgram</a:t>
            </a:r>
            <a:r>
              <a:rPr lang="en-US" dirty="0"/>
              <a:t>, the mitigation is even more pronounced.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Red and blue parts become green after mitigation, which means the model is now good at predicting all ranges of values.</a:t>
            </a:r>
            <a:endParaRPr dirty="0"/>
          </a:p>
        </p:txBody>
      </p:sp>
      <p:sp>
        <p:nvSpPr>
          <p:cNvPr id="221" name="Google Shape;221;g12d151e73c4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Note that for the cost</a:t>
            </a:r>
            <a:endParaRPr lang="en-US"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endParaRPr lang="en-US"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Plus, our method is constantly better than static, while the other baselines still suffer from worsen experience.</a:t>
            </a:r>
          </a:p>
          <a:p>
            <a:pPr marL="0" lvl="0" indent="0" algn="l" rtl="0">
              <a:spcBef>
                <a:spcPts val="0"/>
              </a:spcBef>
              <a:spcAft>
                <a:spcPts val="0"/>
              </a:spcAft>
              <a:buNone/>
            </a:pPr>
            <a:endParaRPr lang="en-US"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The KPI for which naive retraining</a:t>
            </a:r>
            <a:br>
              <a:rPr lang="en-US" dirty="0"/>
            </a:br>
            <a:r>
              <a:rPr lang="en-US" sz="1200" b="0" i="0" u="none" strike="noStrike" cap="none" dirty="0">
                <a:solidFill>
                  <a:schemeClr val="dk1"/>
                </a:solidFill>
                <a:effectLst/>
                <a:latin typeface="Calibri"/>
                <a:ea typeface="Calibri"/>
                <a:cs typeface="Calibri"/>
                <a:sym typeface="Calibri"/>
              </a:rPr>
              <a:t>works best across models is DTP (Downlink Throughput)</a:t>
            </a:r>
            <a:br>
              <a:rPr lang="en-US" dirty="0"/>
            </a:br>
            <a:r>
              <a:rPr lang="en-US" sz="1200" b="0" i="0" u="none" strike="noStrike" cap="none" dirty="0">
                <a:solidFill>
                  <a:schemeClr val="dk1"/>
                </a:solidFill>
                <a:effectLst/>
                <a:latin typeface="Calibri"/>
                <a:ea typeface="Calibri"/>
                <a:cs typeface="Calibri"/>
                <a:sym typeface="Calibri"/>
              </a:rPr>
              <a:t>due to its low coefficient of variance and lack of abrupt drift</a:t>
            </a:r>
            <a:br>
              <a:rPr lang="en-US" dirty="0"/>
            </a:br>
            <a:r>
              <a:rPr lang="en-US" sz="1200" b="0" i="0" u="none" strike="noStrike" cap="none" dirty="0">
                <a:solidFill>
                  <a:schemeClr val="dk1"/>
                </a:solidFill>
                <a:effectLst/>
                <a:latin typeface="Calibri"/>
                <a:ea typeface="Calibri"/>
                <a:cs typeface="Calibri"/>
                <a:sym typeface="Calibri"/>
              </a:rPr>
              <a:t>(Figure 1b)</a:t>
            </a:r>
            <a:endParaRPr lang="en-US" dirty="0"/>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KPIs with higher coefficients of variance (CDR, PU) are harder to mitigate.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dirty="0"/>
          </a:p>
        </p:txBody>
      </p:sp>
      <p:sp>
        <p:nvSpPr>
          <p:cNvPr id="238" name="Google Shape;238;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 name="Google Shape;4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Today, ML models for cellular networks, or networking in general, are being deployed.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Applications like anomaly detection, performance prediction, and demand forecasting all require the great capacities of ML models.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fairytale version of this story is that, after models being deployed, they serve their purposes happily ever after, without any compromise on the promised performance.</a:t>
            </a:r>
            <a:endParaRPr dirty="0"/>
          </a:p>
        </p:txBody>
      </p:sp>
      <p:sp>
        <p:nvSpPr>
          <p:cNvPr id="47" name="Google Shape;4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By adding the number of representative features, the effectiveness can be even better.</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Only retrain once.</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Overall, we achieve our design goals by these results. </a:t>
            </a:r>
          </a:p>
          <a:p>
            <a:pPr marL="0" lvl="0" indent="0" algn="l" rtl="0">
              <a:spcBef>
                <a:spcPts val="0"/>
              </a:spcBef>
              <a:spcAft>
                <a:spcPts val="0"/>
              </a:spcAft>
              <a:buNone/>
            </a:pPr>
            <a:endParaRPr lang="en-US" dirty="0"/>
          </a:p>
        </p:txBody>
      </p:sp>
      <p:sp>
        <p:nvSpPr>
          <p:cNvPr id="228" name="Google Shape;22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60197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By adding the number of representative features, the effectiveness can be even better.</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Only retrain once.</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Overall, we achieve our design goals by these results. </a:t>
            </a:r>
          </a:p>
          <a:p>
            <a:pPr marL="0" lvl="0" indent="0" algn="l" rtl="0">
              <a:spcBef>
                <a:spcPts val="0"/>
              </a:spcBef>
              <a:spcAft>
                <a:spcPts val="0"/>
              </a:spcAft>
              <a:buNone/>
            </a:pPr>
            <a:endParaRPr lang="en-US" dirty="0"/>
          </a:p>
        </p:txBody>
      </p:sp>
      <p:sp>
        <p:nvSpPr>
          <p:cNvPr id="228" name="Google Shape;22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To summarize, let me give you some takeaways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Summary of </a:t>
            </a:r>
          </a:p>
          <a:p>
            <a:pPr marL="0" lvl="0" indent="0" algn="l" rtl="0">
              <a:spcBef>
                <a:spcPts val="0"/>
              </a:spcBef>
              <a:spcAft>
                <a:spcPts val="0"/>
              </a:spcAft>
              <a:buNone/>
            </a:pPr>
            <a:r>
              <a:rPr lang="en-US" dirty="0"/>
              <a:t>Findings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believe that LEAF can be used in other security applications as well. </a:t>
            </a:r>
            <a:endParaRPr dirty="0"/>
          </a:p>
        </p:txBody>
      </p:sp>
      <p:sp>
        <p:nvSpPr>
          <p:cNvPr id="266" name="Google Shape;26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2d151e73c4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Add this slide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Hide the comments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Future work, application </a:t>
            </a:r>
            <a:endParaRPr dirty="0"/>
          </a:p>
          <a:p>
            <a:pPr marL="0" lvl="0" indent="0" algn="l" rtl="0">
              <a:spcBef>
                <a:spcPts val="0"/>
              </a:spcBef>
              <a:spcAft>
                <a:spcPts val="0"/>
              </a:spcAft>
              <a:buNone/>
            </a:pPr>
            <a:r>
              <a:rPr lang="en-US" dirty="0"/>
              <a:t>Robustness related </a:t>
            </a:r>
            <a:endParaRPr dirty="0"/>
          </a:p>
        </p:txBody>
      </p:sp>
      <p:sp>
        <p:nvSpPr>
          <p:cNvPr id="273" name="Google Shape;273;g12d151e73c4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9" name="Google Shape;289;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 name="Google Shape;8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We aim to predict the following KPIs that are most relevant for our task later: measurements of network performance (downlink throughput, RRC / Radio Resource Control establishment success), resource utilization (downlink data volume, peak number of active UEs / User Equipment), and user experience (S1-U / S1 User plane external interface call drop rate)</a:t>
            </a:r>
          </a:p>
          <a:p>
            <a:pPr marL="0" lvl="0" indent="0" algn="l" rtl="0">
              <a:spcBef>
                <a:spcPts val="0"/>
              </a:spcBef>
              <a:spcAft>
                <a:spcPts val="0"/>
              </a:spcAft>
              <a:buNone/>
            </a:pPr>
            <a:endParaRPr lang="en-US" sz="1200" b="0" i="0" u="none" strike="noStrike" cap="none" dirty="0">
              <a:solidFill>
                <a:schemeClr val="dk1"/>
              </a:solidFill>
              <a:effectLst/>
              <a:latin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These KPIs exhibit a variety of statistical patterns and characteristics which, as we will see later can ultimately affect how models drift over time.</a:t>
            </a:r>
            <a:endParaRPr lang="en-US" dirty="0"/>
          </a:p>
        </p:txBody>
      </p:sp>
      <p:sp>
        <p:nvSpPr>
          <p:cNvPr id="89" name="Google Shape;89;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4194690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The last insight we have is that </a:t>
            </a:r>
            <a:r>
              <a:rPr lang="en-US" dirty="0">
                <a:solidFill>
                  <a:srgbClr val="C00000"/>
                </a:solidFill>
              </a:rPr>
              <a:t>different KPIs exhibit different drift patterns.</a:t>
            </a:r>
            <a:endParaRPr lang="en-US"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endParaRPr lang="en-US"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Let’s not look at the details and focus on the shape of them. </a:t>
            </a:r>
          </a:p>
          <a:p>
            <a:pPr marL="0" lvl="0" indent="0" algn="l" rtl="0">
              <a:spcBef>
                <a:spcPts val="0"/>
              </a:spcBef>
              <a:spcAft>
                <a:spcPts val="0"/>
              </a:spcAft>
              <a:buNone/>
            </a:pPr>
            <a:endParaRPr lang="en-US"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Overall, the drift patterns are quite unique for each KPI, and they vary in two aspects. First, deviations in NRMSE occur at different periods of time. </a:t>
            </a:r>
          </a:p>
          <a:p>
            <a:pPr marL="0" lvl="0" indent="0" algn="l" rtl="0">
              <a:spcBef>
                <a:spcPts val="0"/>
              </a:spcBef>
              <a:spcAft>
                <a:spcPts val="0"/>
              </a:spcAft>
              <a:buNone/>
            </a:pPr>
            <a:endParaRPr lang="en-US" sz="1200" b="0" i="0" u="none" strike="noStrike" cap="none" dirty="0">
              <a:solidFill>
                <a:schemeClr val="dk1"/>
              </a:solidFill>
              <a:effectLst/>
              <a:latin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Second, Different KPIs are most effectively predicted using different models.</a:t>
            </a:r>
            <a:endParaRPr dirty="0"/>
          </a:p>
        </p:txBody>
      </p:sp>
      <p:sp>
        <p:nvSpPr>
          <p:cNvPr id="124" name="Google Shape;12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 name="Google Shape;6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dirty="0">
                <a:solidFill>
                  <a:schemeClr val="dk1"/>
                </a:solidFill>
                <a:latin typeface="Calibri"/>
                <a:ea typeface="Calibri"/>
                <a:cs typeface="Calibri"/>
                <a:sym typeface="Calibri"/>
              </a:rPr>
              <a:t>It is a significant operational challenge</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200"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Although concept drift is explored a lot in other domains, the networking domain does not have a thorough investigation in it.</a:t>
            </a:r>
            <a:endParaRPr lang="en-US" sz="1200"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dirty="0"/>
          </a:p>
          <a:p>
            <a:pPr marL="0" lvl="0" indent="0" algn="l" rtl="0">
              <a:spcBef>
                <a:spcPts val="0"/>
              </a:spcBef>
              <a:spcAft>
                <a:spcPts val="0"/>
              </a:spcAft>
              <a:buNone/>
            </a:pPr>
            <a:r>
              <a:rPr lang="en-US" dirty="0"/>
              <a:t>Some characteristics of cellular networks make this question uniquely challenging.</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For characterizations, cellular towers often have diverse environment, dynamic signal interference, different morphology</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For explanation, although we see some recent developments of explanation techniques for drift in, for example malware detection, they are limited to classification problems. However, major tasks in cellular networks are based on regression models. Regression is the game for operational networks.</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For mitigation, there’s a lack of an end-to-end solution to address drift as well.</a:t>
            </a:r>
          </a:p>
        </p:txBody>
      </p:sp>
      <p:sp>
        <p:nvSpPr>
          <p:cNvPr id="68" name="Google Shape;68;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26371499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2d151e73c4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g12d151e73c4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42900">
              <a:lnSpc>
                <a:spcPct val="115000"/>
              </a:lnSpc>
              <a:buClr>
                <a:srgbClr val="595959"/>
              </a:buClr>
              <a:buSzPts val="1800"/>
              <a:buChar char="●"/>
            </a:pPr>
            <a:endParaRPr lang="en-US" sz="1200" dirty="0">
              <a:solidFill>
                <a:schemeClr val="dk1"/>
              </a:solidFill>
              <a:latin typeface="Palatino Linotype"/>
              <a:ea typeface="Palatino Linotype"/>
              <a:cs typeface="Palatino Linotype"/>
              <a:sym typeface="Palatino Linotype"/>
            </a:endParaRPr>
          </a:p>
          <a:p>
            <a:pPr marL="457200" lvl="0" indent="-342900">
              <a:lnSpc>
                <a:spcPct val="115000"/>
              </a:lnSpc>
              <a:buClr>
                <a:srgbClr val="595959"/>
              </a:buClr>
              <a:buSzPts val="1800"/>
              <a:buChar char="●"/>
            </a:pPr>
            <a:r>
              <a:rPr lang="en-US" sz="1200" dirty="0">
                <a:solidFill>
                  <a:schemeClr val="dk1"/>
                </a:solidFill>
                <a:latin typeface="Palatino Linotype"/>
                <a:ea typeface="Palatino Linotype"/>
                <a:cs typeface="Palatino Linotype"/>
                <a:sym typeface="Palatino Linotype"/>
              </a:rPr>
              <a:t>So what do we want? Keep the effectiveness, and minimize the number of retrains needed.</a:t>
            </a:r>
          </a:p>
          <a:p>
            <a:pPr marL="457200" lvl="0" indent="-342900">
              <a:lnSpc>
                <a:spcPct val="115000"/>
              </a:lnSpc>
              <a:buClr>
                <a:srgbClr val="595959"/>
              </a:buClr>
              <a:buSzPts val="1800"/>
              <a:buChar char="●"/>
            </a:pPr>
            <a:endParaRPr lang="en-US" sz="1200" dirty="0">
              <a:solidFill>
                <a:schemeClr val="dk1"/>
              </a:solidFill>
              <a:latin typeface="Palatino Linotype"/>
              <a:ea typeface="Palatino Linotype"/>
              <a:cs typeface="Palatino Linotype"/>
              <a:sym typeface="Palatino Linotype"/>
            </a:endParaRPr>
          </a:p>
          <a:p>
            <a:pPr marL="457200" lvl="0" indent="-342900">
              <a:lnSpc>
                <a:spcPct val="115000"/>
              </a:lnSpc>
              <a:buClr>
                <a:srgbClr val="595959"/>
              </a:buClr>
              <a:buSzPts val="1800"/>
              <a:buChar char="●"/>
            </a:pPr>
            <a:r>
              <a:rPr lang="en-US" sz="1200" dirty="0">
                <a:solidFill>
                  <a:schemeClr val="dk1"/>
                </a:solidFill>
                <a:latin typeface="Palatino Linotype"/>
                <a:ea typeface="Palatino Linotype"/>
                <a:cs typeface="Palatino Linotype"/>
                <a:sym typeface="Palatino Linotype"/>
              </a:rPr>
              <a:t>No drift explanation method was designed for regression models. </a:t>
            </a:r>
            <a:r>
              <a:rPr lang="en-US" sz="1200" b="0" i="0" u="none" strike="noStrike" cap="none" dirty="0">
                <a:solidFill>
                  <a:schemeClr val="dk1"/>
                </a:solidFill>
                <a:effectLst/>
                <a:latin typeface="Calibri"/>
                <a:ea typeface="Calibri"/>
                <a:cs typeface="Calibri"/>
                <a:sym typeface="Calibri"/>
              </a:rPr>
              <a:t>A common challenge</a:t>
            </a:r>
            <a:br>
              <a:rPr lang="en-US" dirty="0"/>
            </a:br>
            <a:r>
              <a:rPr lang="en-US" sz="1200" b="0" i="0" u="none" strike="noStrike" cap="none" dirty="0">
                <a:solidFill>
                  <a:schemeClr val="dk1"/>
                </a:solidFill>
                <a:effectLst/>
                <a:latin typeface="Calibri"/>
                <a:ea typeface="Calibri"/>
                <a:cs typeface="Calibri"/>
                <a:sym typeface="Calibri"/>
              </a:rPr>
              <a:t>in evaluating the performance of machine learning-based</a:t>
            </a:r>
            <a:br>
              <a:rPr lang="en-US" dirty="0"/>
            </a:br>
            <a:r>
              <a:rPr lang="en-US" sz="1200" b="0" i="0" u="none" strike="noStrike" cap="none" dirty="0">
                <a:solidFill>
                  <a:schemeClr val="dk1"/>
                </a:solidFill>
                <a:effectLst/>
                <a:latin typeface="Calibri"/>
                <a:ea typeface="Calibri"/>
                <a:cs typeface="Calibri"/>
                <a:sym typeface="Calibri"/>
              </a:rPr>
              <a:t>solutions is that only a subset of algorithms (e.g., linear or lo-</a:t>
            </a:r>
            <a:br>
              <a:rPr lang="en-US" dirty="0"/>
            </a:br>
            <a:r>
              <a:rPr lang="en-US" sz="1200" b="0" i="0" u="none" strike="noStrike" cap="none" dirty="0" err="1">
                <a:solidFill>
                  <a:schemeClr val="dk1"/>
                </a:solidFill>
                <a:effectLst/>
                <a:latin typeface="Calibri"/>
                <a:ea typeface="Calibri"/>
                <a:cs typeface="Calibri"/>
                <a:sym typeface="Calibri"/>
              </a:rPr>
              <a:t>gistic</a:t>
            </a:r>
            <a:r>
              <a:rPr lang="en-US" sz="1200" b="0" i="0" u="none" strike="noStrike" cap="none" dirty="0">
                <a:solidFill>
                  <a:schemeClr val="dk1"/>
                </a:solidFill>
                <a:effectLst/>
                <a:latin typeface="Calibri"/>
                <a:ea typeface="Calibri"/>
                <a:cs typeface="Calibri"/>
                <a:sym typeface="Calibri"/>
              </a:rPr>
              <a:t> regression, </a:t>
            </a:r>
            <a:r>
              <a:rPr lang="en-US" sz="1200" b="0" i="0" u="none" strike="noStrike" cap="none" dirty="0" err="1">
                <a:solidFill>
                  <a:schemeClr val="dk1"/>
                </a:solidFill>
                <a:effectLst/>
                <a:latin typeface="Calibri"/>
                <a:ea typeface="Calibri"/>
                <a:cs typeface="Calibri"/>
                <a:sym typeface="Calibri"/>
              </a:rPr>
              <a:t>KNeighbors</a:t>
            </a:r>
            <a:r>
              <a:rPr lang="en-US" sz="1200" b="0" i="0" u="none" strike="noStrike" cap="none" dirty="0">
                <a:solidFill>
                  <a:schemeClr val="dk1"/>
                </a:solidFill>
                <a:effectLst/>
                <a:latin typeface="Calibri"/>
                <a:ea typeface="Calibri"/>
                <a:cs typeface="Calibri"/>
                <a:sym typeface="Calibri"/>
              </a:rPr>
              <a:t>, decision trees, decision rules)</a:t>
            </a:r>
            <a:br>
              <a:rPr lang="en-US" dirty="0"/>
            </a:br>
            <a:r>
              <a:rPr lang="en-US" sz="1200" b="0" i="0" u="none" strike="noStrike" cap="none" dirty="0">
                <a:solidFill>
                  <a:schemeClr val="dk1"/>
                </a:solidFill>
                <a:effectLst/>
                <a:latin typeface="Calibri"/>
                <a:ea typeface="Calibri"/>
                <a:cs typeface="Calibri"/>
                <a:sym typeface="Calibri"/>
              </a:rPr>
              <a:t>are interpretable [40]. Unfortunately, in practice, a wide </a:t>
            </a:r>
            <a:r>
              <a:rPr lang="en-US" sz="1200" b="0" i="0" u="none" strike="noStrike" cap="none" dirty="0" err="1">
                <a:solidFill>
                  <a:schemeClr val="dk1"/>
                </a:solidFill>
                <a:effectLst/>
                <a:latin typeface="Calibri"/>
                <a:ea typeface="Calibri"/>
                <a:cs typeface="Calibri"/>
                <a:sym typeface="Calibri"/>
              </a:rPr>
              <a:t>va</a:t>
            </a:r>
            <a:r>
              <a:rPr lang="en-US" sz="1200" b="0" i="0" u="none" strike="noStrike" cap="none" dirty="0">
                <a:solidFill>
                  <a:schemeClr val="dk1"/>
                </a:solidFill>
                <a:effectLst/>
                <a:latin typeface="Calibri"/>
                <a:ea typeface="Calibri"/>
                <a:cs typeface="Calibri"/>
                <a:sym typeface="Calibri"/>
              </a:rPr>
              <a:t>-</a:t>
            </a:r>
            <a:br>
              <a:rPr lang="en-US" dirty="0"/>
            </a:br>
            <a:r>
              <a:rPr lang="en-US" sz="1200" b="0" i="0" u="none" strike="noStrike" cap="none" dirty="0" err="1">
                <a:solidFill>
                  <a:schemeClr val="dk1"/>
                </a:solidFill>
                <a:effectLst/>
                <a:latin typeface="Calibri"/>
                <a:ea typeface="Calibri"/>
                <a:cs typeface="Calibri"/>
                <a:sym typeface="Calibri"/>
              </a:rPr>
              <a:t>riety</a:t>
            </a:r>
            <a:r>
              <a:rPr lang="en-US" sz="1200" b="0" i="0" u="none" strike="noStrike" cap="none" dirty="0">
                <a:solidFill>
                  <a:schemeClr val="dk1"/>
                </a:solidFill>
                <a:effectLst/>
                <a:latin typeface="Calibri"/>
                <a:ea typeface="Calibri"/>
                <a:cs typeface="Calibri"/>
                <a:sym typeface="Calibri"/>
              </a:rPr>
              <a:t> of uninterpretable models are used (i.e., outsourced</a:t>
            </a:r>
            <a:br>
              <a:rPr lang="en-US" dirty="0"/>
            </a:br>
            <a:r>
              <a:rPr lang="en-US" sz="1200" b="0" i="0" u="none" strike="noStrike" cap="none" dirty="0">
                <a:solidFill>
                  <a:schemeClr val="dk1"/>
                </a:solidFill>
                <a:effectLst/>
                <a:latin typeface="Calibri"/>
                <a:ea typeface="Calibri"/>
                <a:cs typeface="Calibri"/>
                <a:sym typeface="Calibri"/>
              </a:rPr>
              <a:t>models such as </a:t>
            </a:r>
            <a:r>
              <a:rPr lang="en-US" sz="1200" b="0" i="0" u="none" strike="noStrike" cap="none" dirty="0" err="1">
                <a:solidFill>
                  <a:schemeClr val="dk1"/>
                </a:solidFill>
                <a:effectLst/>
                <a:latin typeface="Calibri"/>
                <a:ea typeface="Calibri"/>
                <a:cs typeface="Calibri"/>
                <a:sym typeface="Calibri"/>
              </a:rPr>
              <a:t>OpenAI</a:t>
            </a:r>
            <a:r>
              <a:rPr lang="en-US" sz="1200" b="0" i="0" u="none" strike="noStrike" cap="none" dirty="0">
                <a:solidFill>
                  <a:schemeClr val="dk1"/>
                </a:solidFill>
                <a:effectLst/>
                <a:latin typeface="Calibri"/>
                <a:ea typeface="Calibri"/>
                <a:cs typeface="Calibri"/>
                <a:sym typeface="Calibri"/>
              </a:rPr>
              <a:t> GPT-3 [12], or black-box models).</a:t>
            </a:r>
          </a:p>
          <a:p>
            <a:pPr marL="457200" lvl="0" indent="-342900">
              <a:lnSpc>
                <a:spcPct val="115000"/>
              </a:lnSpc>
              <a:buClr>
                <a:srgbClr val="595959"/>
              </a:buClr>
              <a:buSzPts val="1800"/>
              <a:buChar char="●"/>
            </a:pPr>
            <a:endParaRPr lang="en-US" sz="1200" b="0" i="0" u="none" strike="noStrike" cap="none" dirty="0">
              <a:solidFill>
                <a:schemeClr val="dk1"/>
              </a:solidFill>
              <a:effectLst/>
              <a:latin typeface="Calibri"/>
              <a:ea typeface="Palatino Linotype"/>
              <a:cs typeface="Calibri"/>
              <a:sym typeface="Calibri"/>
            </a:endParaRPr>
          </a:p>
          <a:p>
            <a:pPr marL="457200" marR="0" lvl="0" indent="-342900" algn="l" defTabSz="914400" rtl="0" eaLnBrk="1" fontAlgn="auto" latinLnBrk="0" hangingPunct="1">
              <a:lnSpc>
                <a:spcPct val="115000"/>
              </a:lnSpc>
              <a:spcBef>
                <a:spcPts val="0"/>
              </a:spcBef>
              <a:spcAft>
                <a:spcPts val="0"/>
              </a:spcAft>
              <a:buClr>
                <a:srgbClr val="595959"/>
              </a:buClr>
              <a:buSzPts val="1800"/>
              <a:buFont typeface="Arial"/>
              <a:buChar char="●"/>
              <a:tabLst/>
              <a:defRPr/>
            </a:pPr>
            <a:r>
              <a:rPr lang="en-US" b="0" dirty="0"/>
              <a:t>If you think about it, this is the way that operators do in real-world. </a:t>
            </a:r>
            <a:endParaRPr lang="en-US" dirty="0"/>
          </a:p>
          <a:p>
            <a:pPr marL="457200" lvl="0" indent="-342900">
              <a:lnSpc>
                <a:spcPct val="115000"/>
              </a:lnSpc>
              <a:buClr>
                <a:srgbClr val="595959"/>
              </a:buClr>
              <a:buSzPts val="1800"/>
              <a:buChar char="●"/>
            </a:pPr>
            <a:endParaRPr lang="en-US" sz="1200" dirty="0">
              <a:solidFill>
                <a:schemeClr val="dk1"/>
              </a:solidFill>
              <a:latin typeface="Palatino Linotype"/>
              <a:ea typeface="Palatino Linotype"/>
              <a:cs typeface="Palatino Linotype"/>
              <a:sym typeface="Palatino Linotype"/>
            </a:endParaRPr>
          </a:p>
          <a:p>
            <a:pPr marL="457200" lvl="0" indent="-342900">
              <a:lnSpc>
                <a:spcPct val="115000"/>
              </a:lnSpc>
              <a:buClr>
                <a:srgbClr val="595959"/>
              </a:buClr>
              <a:buSzPts val="1800"/>
              <a:buChar char="●"/>
            </a:pPr>
            <a:r>
              <a:rPr lang="en-US" sz="1200" dirty="0">
                <a:solidFill>
                  <a:schemeClr val="dk1"/>
                </a:solidFill>
                <a:latin typeface="Palatino Linotype"/>
                <a:ea typeface="Palatino Linotype"/>
                <a:cs typeface="Palatino Linotype"/>
                <a:sym typeface="Palatino Linotype"/>
              </a:rPr>
              <a:t>Naïve retraining has some drawbacks</a:t>
            </a:r>
          </a:p>
          <a:p>
            <a:pPr marL="457200" lvl="0" indent="-342900">
              <a:lnSpc>
                <a:spcPct val="115000"/>
              </a:lnSpc>
              <a:buClr>
                <a:srgbClr val="595959"/>
              </a:buClr>
              <a:buSzPts val="1800"/>
              <a:buChar char="●"/>
            </a:pPr>
            <a:endParaRPr lang="en-US" sz="1200" b="0" i="0" u="none" strike="noStrike" cap="none" dirty="0">
              <a:solidFill>
                <a:schemeClr val="dk1"/>
              </a:solidFill>
              <a:effectLst/>
              <a:latin typeface="Calibri"/>
              <a:ea typeface="Palatino Linotype"/>
              <a:cs typeface="Calibri"/>
              <a:sym typeface="Calibri"/>
            </a:endParaRPr>
          </a:p>
          <a:p>
            <a:pPr marL="457200" lvl="0" indent="-342900">
              <a:lnSpc>
                <a:spcPct val="115000"/>
              </a:lnSpc>
              <a:buClr>
                <a:srgbClr val="595959"/>
              </a:buClr>
              <a:buSzPts val="1800"/>
              <a:buChar char="●"/>
            </a:pPr>
            <a:endParaRPr lang="en-US" sz="1200" b="0" i="0" u="none" strike="noStrike" cap="none" dirty="0">
              <a:solidFill>
                <a:schemeClr val="dk1"/>
              </a:solidFill>
              <a:effectLst/>
              <a:latin typeface="Calibri"/>
              <a:ea typeface="Palatino Linotype"/>
              <a:cs typeface="Calibri"/>
              <a:sym typeface="Calibri"/>
            </a:endParaRPr>
          </a:p>
          <a:p>
            <a:pPr marL="457200" lvl="0" indent="-342900">
              <a:lnSpc>
                <a:spcPct val="115000"/>
              </a:lnSpc>
              <a:buClr>
                <a:srgbClr val="595959"/>
              </a:buClr>
              <a:buSzPts val="1800"/>
              <a:buChar char="●"/>
            </a:pPr>
            <a:r>
              <a:rPr lang="en-US" sz="1200" dirty="0">
                <a:solidFill>
                  <a:schemeClr val="dk1"/>
                </a:solidFill>
                <a:latin typeface="Palatino Linotype"/>
                <a:ea typeface="Palatino Linotype"/>
                <a:cs typeface="Palatino Linotype"/>
                <a:sym typeface="Palatino Linotype"/>
              </a:rPr>
              <a:t>When and where, which feature is the most responsible for concept drift. </a:t>
            </a:r>
          </a:p>
        </p:txBody>
      </p:sp>
      <p:sp>
        <p:nvSpPr>
          <p:cNvPr id="173" name="Google Shape;173;g12d151e73c4_0_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9001396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We show results for the static model</a:t>
            </a:r>
            <a:br>
              <a:rPr lang="en-US" dirty="0"/>
            </a:br>
            <a:r>
              <a:rPr lang="en-US" sz="1200" b="0" i="0" u="none" strike="noStrike" cap="none" dirty="0">
                <a:solidFill>
                  <a:schemeClr val="dk1"/>
                </a:solidFill>
                <a:effectLst/>
                <a:latin typeface="Calibri"/>
                <a:ea typeface="Calibri"/>
                <a:cs typeface="Calibri"/>
                <a:sym typeface="Calibri"/>
              </a:rPr>
              <a:t>and TRAO. Compared to the static model, we observe that the</a:t>
            </a:r>
            <a:br>
              <a:rPr lang="en-US" dirty="0"/>
            </a:br>
            <a:r>
              <a:rPr lang="en-US" sz="1200" b="0" i="0" u="none" strike="noStrike" cap="none" dirty="0">
                <a:solidFill>
                  <a:schemeClr val="dk1"/>
                </a:solidFill>
                <a:effectLst/>
                <a:latin typeface="Calibri"/>
                <a:ea typeface="Calibri"/>
                <a:cs typeface="Calibri"/>
                <a:sym typeface="Calibri"/>
              </a:rPr>
              <a:t>LEAF mitigation consistently improves model performance</a:t>
            </a:r>
            <a:br>
              <a:rPr lang="en-US" dirty="0"/>
            </a:br>
            <a:r>
              <a:rPr lang="en-US" sz="1200" b="0" i="0" u="none" strike="noStrike" cap="none" dirty="0">
                <a:solidFill>
                  <a:schemeClr val="dk1"/>
                </a:solidFill>
                <a:effectLst/>
                <a:latin typeface="Calibri"/>
                <a:ea typeface="Calibri"/>
                <a:cs typeface="Calibri"/>
                <a:sym typeface="Calibri"/>
              </a:rPr>
              <a:t>(in terms of NRMSE)throughout the duration of the </a:t>
            </a:r>
            <a:r>
              <a:rPr lang="en-US" sz="1200" b="0" i="0" u="none" strike="noStrike" cap="none" dirty="0" err="1">
                <a:solidFill>
                  <a:schemeClr val="dk1"/>
                </a:solidFill>
                <a:effectLst/>
                <a:latin typeface="Calibri"/>
                <a:ea typeface="Calibri"/>
                <a:cs typeface="Calibri"/>
                <a:sym typeface="Calibri"/>
              </a:rPr>
              <a:t>experi</a:t>
            </a:r>
            <a:r>
              <a:rPr lang="en-US" sz="1200" b="0" i="0" u="none" strike="noStrike" cap="none" dirty="0">
                <a:solidFill>
                  <a:schemeClr val="dk1"/>
                </a:solidFill>
                <a:effectLst/>
                <a:latin typeface="Calibri"/>
                <a:ea typeface="Calibri"/>
                <a:cs typeface="Calibri"/>
                <a:sym typeface="Calibri"/>
              </a:rPr>
              <a:t>-</a:t>
            </a:r>
            <a:br>
              <a:rPr lang="en-US" dirty="0"/>
            </a:br>
            <a:r>
              <a:rPr lang="en-US" sz="1200" b="0" i="0" u="none" strike="noStrike" cap="none" dirty="0" err="1">
                <a:solidFill>
                  <a:schemeClr val="dk1"/>
                </a:solidFill>
                <a:effectLst/>
                <a:latin typeface="Calibri"/>
                <a:ea typeface="Calibri"/>
                <a:cs typeface="Calibri"/>
                <a:sym typeface="Calibri"/>
              </a:rPr>
              <a:t>ment</a:t>
            </a:r>
            <a:r>
              <a:rPr lang="en-US" sz="1200" b="0" i="0" u="none" strike="noStrike" cap="none" dirty="0">
                <a:solidFill>
                  <a:schemeClr val="dk1"/>
                </a:solidFill>
                <a:effectLst/>
                <a:latin typeface="Calibri"/>
                <a:ea typeface="Calibri"/>
                <a:cs typeface="Calibri"/>
                <a:sym typeface="Calibri"/>
              </a:rPr>
              <a:t>. We observe that mitigation promptly occurs once drift</a:t>
            </a:r>
            <a:br>
              <a:rPr lang="en-US" dirty="0"/>
            </a:br>
            <a:r>
              <a:rPr lang="en-US" sz="1200" b="0" i="0" u="none" strike="noStrike" cap="none" dirty="0">
                <a:solidFill>
                  <a:schemeClr val="dk1"/>
                </a:solidFill>
                <a:effectLst/>
                <a:latin typeface="Calibri"/>
                <a:ea typeface="Calibri"/>
                <a:cs typeface="Calibri"/>
                <a:sym typeface="Calibri"/>
              </a:rPr>
              <a:t>is detected. This is particularly evident for sudden changes</a:t>
            </a:r>
            <a:br>
              <a:rPr lang="en-US" dirty="0"/>
            </a:br>
            <a:r>
              <a:rPr lang="en-US" sz="1200" b="0" i="0" u="none" strike="noStrike" cap="none" dirty="0">
                <a:solidFill>
                  <a:schemeClr val="dk1"/>
                </a:solidFill>
                <a:effectLst/>
                <a:latin typeface="Calibri"/>
                <a:ea typeface="Calibri"/>
                <a:cs typeface="Calibri"/>
                <a:sym typeface="Calibri"/>
              </a:rPr>
              <a:t>in the NRMSE distribution (e.g., around January and April</a:t>
            </a:r>
            <a:br>
              <a:rPr lang="en-US" dirty="0"/>
            </a:br>
            <a:r>
              <a:rPr lang="en-US" sz="1200" b="0" i="0" u="none" strike="noStrike" cap="none" dirty="0">
                <a:solidFill>
                  <a:schemeClr val="dk1"/>
                </a:solidFill>
                <a:effectLst/>
                <a:latin typeface="Calibri"/>
                <a:ea typeface="Calibri"/>
                <a:cs typeface="Calibri"/>
                <a:sym typeface="Calibri"/>
              </a:rPr>
              <a:t>2020). Throughout the time series, the NRMSE of TRAO for</a:t>
            </a:r>
            <a:br>
              <a:rPr lang="en-US" dirty="0"/>
            </a:br>
            <a:r>
              <a:rPr lang="en-US" sz="1200" b="0" i="0" u="none" strike="noStrike" cap="none" dirty="0" err="1">
                <a:solidFill>
                  <a:schemeClr val="dk1"/>
                </a:solidFill>
                <a:effectLst/>
                <a:latin typeface="Calibri"/>
                <a:ea typeface="Calibri"/>
                <a:cs typeface="Calibri"/>
                <a:sym typeface="Calibri"/>
              </a:rPr>
              <a:t>CatBoost</a:t>
            </a:r>
            <a:r>
              <a:rPr lang="en-US" sz="1200" b="0" i="0" u="none" strike="noStrike" cap="none" dirty="0">
                <a:solidFill>
                  <a:schemeClr val="dk1"/>
                </a:solidFill>
                <a:effectLst/>
                <a:latin typeface="Calibri"/>
                <a:ea typeface="Calibri"/>
                <a:cs typeface="Calibri"/>
                <a:sym typeface="Calibri"/>
              </a:rPr>
              <a:t> never surpasses 0.125 (with the exception of spikes</a:t>
            </a:r>
            <a:br>
              <a:rPr lang="en-US" dirty="0"/>
            </a:br>
            <a:r>
              <a:rPr lang="en-US" sz="1200" b="0" i="0" u="none" strike="noStrike" cap="none" dirty="0">
                <a:solidFill>
                  <a:schemeClr val="dk1"/>
                </a:solidFill>
                <a:effectLst/>
                <a:latin typeface="Calibri"/>
                <a:ea typeface="Calibri"/>
                <a:cs typeface="Calibri"/>
                <a:sym typeface="Calibri"/>
              </a:rPr>
              <a:t>due to data errors) and goes as low as 0.04. This ensures a</a:t>
            </a:r>
            <a:br>
              <a:rPr lang="en-US" dirty="0"/>
            </a:br>
            <a:r>
              <a:rPr lang="en-US" sz="1200" b="0" i="0" u="none" strike="noStrike" cap="none" dirty="0">
                <a:solidFill>
                  <a:schemeClr val="dk1"/>
                </a:solidFill>
                <a:effectLst/>
                <a:latin typeface="Calibri"/>
                <a:ea typeface="Calibri"/>
                <a:cs typeface="Calibri"/>
                <a:sym typeface="Calibri"/>
              </a:rPr>
              <a:t>bounded error distribution and decreases the average error</a:t>
            </a:r>
            <a:br>
              <a:rPr lang="en-US" dirty="0"/>
            </a:br>
            <a:r>
              <a:rPr lang="en-US" sz="1200" b="0" i="0" u="none" strike="noStrike" cap="none" dirty="0">
                <a:solidFill>
                  <a:schemeClr val="dk1"/>
                </a:solidFill>
                <a:effectLst/>
                <a:latin typeface="Calibri"/>
                <a:ea typeface="Calibri"/>
                <a:cs typeface="Calibri"/>
                <a:sym typeface="Calibri"/>
              </a:rPr>
              <a:t>by 18.16%. We observe similar behavior for all models and</a:t>
            </a:r>
            <a:br>
              <a:rPr lang="en-US" dirty="0"/>
            </a:br>
            <a:r>
              <a:rPr lang="en-US" sz="1200" b="0" i="0" u="none" strike="noStrike" cap="none" dirty="0">
                <a:solidFill>
                  <a:schemeClr val="dk1"/>
                </a:solidFill>
                <a:effectLst/>
                <a:latin typeface="Calibri"/>
                <a:ea typeface="Calibri"/>
                <a:cs typeface="Calibri"/>
                <a:sym typeface="Calibri"/>
              </a:rPr>
              <a:t>KPIs. </a:t>
            </a:r>
          </a:p>
          <a:p>
            <a:pPr marL="0" lvl="0" indent="0" algn="l" rtl="0">
              <a:spcBef>
                <a:spcPts val="0"/>
              </a:spcBef>
              <a:spcAft>
                <a:spcPts val="0"/>
              </a:spcAft>
              <a:buNone/>
            </a:pPr>
            <a:br>
              <a:rPr lang="en-US" dirty="0"/>
            </a:br>
            <a:r>
              <a:rPr lang="en-US" sz="1200" b="0" i="0" u="none" strike="noStrike" cap="none" dirty="0">
                <a:solidFill>
                  <a:schemeClr val="dk1"/>
                </a:solidFill>
                <a:effectLst/>
                <a:latin typeface="Calibri"/>
                <a:ea typeface="Calibri"/>
                <a:cs typeface="Calibri"/>
                <a:sym typeface="Calibri"/>
              </a:rPr>
              <a:t>To better understand the effectiveness of different </a:t>
            </a:r>
            <a:r>
              <a:rPr lang="en-US" sz="1200" b="0" i="0" u="none" strike="noStrike" cap="none" dirty="0" err="1">
                <a:solidFill>
                  <a:schemeClr val="dk1"/>
                </a:solidFill>
                <a:effectLst/>
                <a:latin typeface="Calibri"/>
                <a:ea typeface="Calibri"/>
                <a:cs typeface="Calibri"/>
                <a:sym typeface="Calibri"/>
              </a:rPr>
              <a:t>miti</a:t>
            </a:r>
            <a:r>
              <a:rPr lang="en-US" sz="1200" b="0" i="0" u="none" strike="noStrike" cap="none" dirty="0">
                <a:solidFill>
                  <a:schemeClr val="dk1"/>
                </a:solidFill>
                <a:effectLst/>
                <a:latin typeface="Calibri"/>
                <a:ea typeface="Calibri"/>
                <a:cs typeface="Calibri"/>
                <a:sym typeface="Calibri"/>
              </a:rPr>
              <a:t>-</a:t>
            </a:r>
            <a:br>
              <a:rPr lang="en-US" dirty="0"/>
            </a:br>
            <a:r>
              <a:rPr lang="en-US" sz="1200" b="0" i="0" u="none" strike="noStrike" cap="none" dirty="0" err="1">
                <a:solidFill>
                  <a:schemeClr val="dk1"/>
                </a:solidFill>
                <a:effectLst/>
                <a:latin typeface="Calibri"/>
                <a:ea typeface="Calibri"/>
                <a:cs typeface="Calibri"/>
                <a:sym typeface="Calibri"/>
              </a:rPr>
              <a:t>gation</a:t>
            </a:r>
            <a:r>
              <a:rPr lang="en-US" sz="1200" b="0" i="0" u="none" strike="noStrike" cap="none" dirty="0">
                <a:solidFill>
                  <a:schemeClr val="dk1"/>
                </a:solidFill>
                <a:effectLst/>
                <a:latin typeface="Calibri"/>
                <a:ea typeface="Calibri"/>
                <a:cs typeface="Calibri"/>
                <a:sym typeface="Calibri"/>
              </a:rPr>
              <a:t> schemes, we study their relative average improve-</a:t>
            </a:r>
            <a:br>
              <a:rPr lang="en-US" dirty="0"/>
            </a:br>
            <a:r>
              <a:rPr lang="en-US" sz="1200" b="0" i="0" u="none" strike="noStrike" cap="none" dirty="0" err="1">
                <a:solidFill>
                  <a:schemeClr val="dk1"/>
                </a:solidFill>
                <a:effectLst/>
                <a:latin typeface="Calibri"/>
                <a:ea typeface="Calibri"/>
                <a:cs typeface="Calibri"/>
                <a:sym typeface="Calibri"/>
              </a:rPr>
              <a:t>ment</a:t>
            </a:r>
            <a:r>
              <a:rPr lang="en-US" sz="1200" b="0" i="0" u="none" strike="noStrike" cap="none" dirty="0">
                <a:solidFill>
                  <a:schemeClr val="dk1"/>
                </a:solidFill>
                <a:effectLst/>
                <a:latin typeface="Calibri"/>
                <a:ea typeface="Calibri"/>
                <a:cs typeface="Calibri"/>
                <a:sym typeface="Calibri"/>
              </a:rPr>
              <a:t>. Figure b shows the CDF of errors for </a:t>
            </a:r>
            <a:r>
              <a:rPr lang="en-US" sz="1200" b="0" i="0" u="none" strike="noStrike" cap="none" dirty="0" err="1">
                <a:solidFill>
                  <a:schemeClr val="dk1"/>
                </a:solidFill>
                <a:effectLst/>
                <a:latin typeface="Calibri"/>
                <a:ea typeface="Calibri"/>
                <a:cs typeface="Calibri"/>
                <a:sym typeface="Calibri"/>
              </a:rPr>
              <a:t>CatBoost</a:t>
            </a:r>
            <a:r>
              <a:rPr lang="en-US" sz="1200" b="0" i="0" u="none" strike="noStrike" cap="none" dirty="0">
                <a:solidFill>
                  <a:schemeClr val="dk1"/>
                </a:solidFill>
                <a:effectLst/>
                <a:latin typeface="Calibri"/>
                <a:ea typeface="Calibri"/>
                <a:cs typeface="Calibri"/>
                <a:sym typeface="Calibri"/>
              </a:rPr>
              <a:t> across</a:t>
            </a:r>
            <a:br>
              <a:rPr lang="en-US" dirty="0"/>
            </a:br>
            <a:r>
              <a:rPr lang="en-US" sz="1200" b="0" i="0" u="none" strike="noStrike" cap="none" dirty="0">
                <a:solidFill>
                  <a:schemeClr val="dk1"/>
                </a:solidFill>
                <a:effectLst/>
                <a:latin typeface="Calibri"/>
                <a:ea typeface="Calibri"/>
                <a:cs typeface="Calibri"/>
                <a:sym typeface="Calibri"/>
              </a:rPr>
              <a:t>schemes and all </a:t>
            </a:r>
            <a:r>
              <a:rPr lang="en-US" sz="1200" b="0" i="0" u="none" strike="noStrike" cap="none" dirty="0" err="1">
                <a:solidFill>
                  <a:schemeClr val="dk1"/>
                </a:solidFill>
                <a:effectLst/>
                <a:latin typeface="Calibri"/>
                <a:ea typeface="Calibri"/>
                <a:cs typeface="Calibri"/>
                <a:sym typeface="Calibri"/>
              </a:rPr>
              <a:t>eNodeBs</a:t>
            </a:r>
            <a:r>
              <a:rPr lang="en-US" sz="1200" b="0" i="0" u="none" strike="noStrike" cap="none" dirty="0">
                <a:solidFill>
                  <a:schemeClr val="dk1"/>
                </a:solidFill>
                <a:effectLst/>
                <a:latin typeface="Calibri"/>
                <a:ea typeface="Calibri"/>
                <a:cs typeface="Calibri"/>
                <a:sym typeface="Calibri"/>
              </a:rPr>
              <a:t> on August 1, 2020. We observe that</a:t>
            </a:r>
            <a:br>
              <a:rPr lang="en-US" dirty="0"/>
            </a:br>
            <a:r>
              <a:rPr lang="en-US" sz="1200" b="0" i="0" u="none" strike="noStrike" cap="none" dirty="0">
                <a:solidFill>
                  <a:schemeClr val="dk1"/>
                </a:solidFill>
                <a:effectLst/>
                <a:latin typeface="Calibri"/>
                <a:ea typeface="Calibri"/>
                <a:cs typeface="Calibri"/>
                <a:sym typeface="Calibri"/>
              </a:rPr>
              <a:t>the 95% NRMSE of </a:t>
            </a:r>
            <a:r>
              <a:rPr lang="en-US" sz="1200" b="0" i="0" u="none" strike="noStrike" cap="none" dirty="0" err="1">
                <a:solidFill>
                  <a:schemeClr val="dk1"/>
                </a:solidFill>
                <a:effectLst/>
                <a:latin typeface="Calibri"/>
                <a:ea typeface="Calibri"/>
                <a:cs typeface="Calibri"/>
                <a:sym typeface="Calibri"/>
              </a:rPr>
              <a:t>CatBoost</a:t>
            </a:r>
            <a:r>
              <a:rPr lang="en-US" sz="1200" b="0" i="0" u="none" strike="noStrike" cap="none" dirty="0">
                <a:solidFill>
                  <a:schemeClr val="dk1"/>
                </a:solidFill>
                <a:effectLst/>
                <a:latin typeface="Calibri"/>
                <a:ea typeface="Calibri"/>
                <a:cs typeface="Calibri"/>
                <a:sym typeface="Calibri"/>
              </a:rPr>
              <a:t> is effectively reduced from 0.29</a:t>
            </a:r>
            <a:br>
              <a:rPr lang="en-US" dirty="0"/>
            </a:br>
            <a:r>
              <a:rPr lang="en-US" sz="1200" b="0" i="0" u="none" strike="noStrike" cap="none" dirty="0">
                <a:solidFill>
                  <a:schemeClr val="dk1"/>
                </a:solidFill>
                <a:effectLst/>
                <a:latin typeface="Calibri"/>
                <a:ea typeface="Calibri"/>
                <a:cs typeface="Calibri"/>
                <a:sym typeface="Calibri"/>
              </a:rPr>
              <a:t>for the static to 0.14 for TRAO. </a:t>
            </a:r>
          </a:p>
          <a:p>
            <a:pPr marL="0" lvl="0" indent="0" algn="l" rtl="0">
              <a:spcBef>
                <a:spcPts val="0"/>
              </a:spcBef>
              <a:spcAft>
                <a:spcPts val="0"/>
              </a:spcAft>
              <a:buNone/>
            </a:pPr>
            <a:endParaRPr lang="en-US" sz="1200" b="0" i="0" u="none" strike="noStrike" cap="none" dirty="0">
              <a:solidFill>
                <a:schemeClr val="dk1"/>
              </a:solidFill>
              <a:effectLst/>
              <a:latin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Other KPIs can be found in paper</a:t>
            </a:r>
          </a:p>
          <a:p>
            <a:pPr marL="0" lvl="0" indent="0" algn="l" rtl="0">
              <a:spcBef>
                <a:spcPts val="0"/>
              </a:spcBef>
              <a:spcAft>
                <a:spcPts val="0"/>
              </a:spcAft>
              <a:buNone/>
            </a:pPr>
            <a:endParaRPr dirty="0"/>
          </a:p>
        </p:txBody>
      </p:sp>
      <p:sp>
        <p:nvSpPr>
          <p:cNvPr id="213" name="Google Shape;213;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 name="Google Shape;6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dirty="0">
                <a:solidFill>
                  <a:schemeClr val="dk1"/>
                </a:solidFill>
                <a:latin typeface="Calibri"/>
                <a:cs typeface="Calibri"/>
                <a:sym typeface="Calibri"/>
              </a:rPr>
              <a:t>Let’s look at an example, say we have a model to predict a Key Performance indicator (KPI) trained at the beginning and test it on a daily basis.</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200" dirty="0">
              <a:solidFill>
                <a:schemeClr val="dk1"/>
              </a:solidFill>
              <a:latin typeface="Calibri"/>
              <a:cs typeface="Calibri"/>
              <a:sym typeface="Calibri"/>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dirty="0">
                <a:solidFill>
                  <a:schemeClr val="dk1"/>
                </a:solidFill>
                <a:latin typeface="Calibri"/>
                <a:cs typeface="Calibri"/>
                <a:sym typeface="Calibri"/>
              </a:rPr>
              <a:t>The model performs good at the beginning, but when a national lockdown is announced, it faces a disagreement between the actual and predicted values, which is concept drift.</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200" dirty="0">
              <a:solidFill>
                <a:schemeClr val="dk1"/>
              </a:solidFill>
              <a:latin typeface="Calibri"/>
              <a:cs typeface="Calibri"/>
              <a:sym typeface="Calibri"/>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b="0" i="0" dirty="0">
                <a:solidFill>
                  <a:srgbClr val="1D1C1D"/>
                </a:solidFill>
                <a:effectLst/>
                <a:latin typeface="Slack-Lato"/>
              </a:rPr>
              <a:t>It means that the statistical properties of the target variable, which the model is trying to predict, change over time</a:t>
            </a:r>
            <a:endParaRPr lang="en-US" sz="1200" dirty="0">
              <a:solidFill>
                <a:schemeClr val="dk1"/>
              </a:solidFill>
              <a:latin typeface="Calibri"/>
              <a:cs typeface="Calibri"/>
              <a:sym typeface="Calibri"/>
            </a:endParaRPr>
          </a:p>
        </p:txBody>
      </p:sp>
      <p:sp>
        <p:nvSpPr>
          <p:cNvPr id="68" name="Google Shape;68;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 name="Google Shape;4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Mentors, advisor Nick, and Verizon WAIV team</a:t>
            </a:r>
            <a:endParaRPr dirty="0"/>
          </a:p>
        </p:txBody>
      </p:sp>
      <p:sp>
        <p:nvSpPr>
          <p:cNvPr id="47" name="Google Shape;4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3855930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 name="Google Shape;5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dirty="0">
                <a:solidFill>
                  <a:schemeClr val="dk1"/>
                </a:solidFill>
                <a:latin typeface="Calibri"/>
                <a:ea typeface="Calibri"/>
                <a:cs typeface="Calibri"/>
                <a:sym typeface="Calibri"/>
              </a:rPr>
              <a:t>However, is deployment the end of the story?</a:t>
            </a:r>
          </a:p>
          <a:p>
            <a:pPr marL="0" lvl="0" indent="0" algn="l" rtl="0">
              <a:spcBef>
                <a:spcPts val="0"/>
              </a:spcBef>
              <a:spcAft>
                <a:spcPts val="0"/>
              </a:spcAft>
              <a:buNone/>
            </a:pPr>
            <a:endParaRPr lang="en-US" sz="1200" dirty="0">
              <a:solidFill>
                <a:schemeClr val="dk1"/>
              </a:solidFill>
              <a:latin typeface="Calibri"/>
              <a:ea typeface="Calibri"/>
              <a:cs typeface="Calibri"/>
              <a:sym typeface="Calibri"/>
            </a:endParaRPr>
          </a:p>
          <a:p>
            <a:pPr marL="0" lvl="0" indent="0" algn="l" rtl="0">
              <a:spcBef>
                <a:spcPts val="0"/>
              </a:spcBef>
              <a:spcAft>
                <a:spcPts val="0"/>
              </a:spcAft>
              <a:buNone/>
            </a:pPr>
            <a:r>
              <a:rPr lang="en-US" dirty="0"/>
              <a:t>In reality, models for networking often face two sources of changes, .</a:t>
            </a:r>
          </a:p>
          <a:p>
            <a:pPr marL="0" lvl="0" indent="0" algn="l" rtl="0">
              <a:spcBef>
                <a:spcPts val="0"/>
              </a:spcBef>
              <a:spcAft>
                <a:spcPts val="0"/>
              </a:spcAft>
              <a:buNone/>
            </a:pPr>
            <a:endParaRPr lang="en-US" sz="120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dirty="0">
                <a:solidFill>
                  <a:schemeClr val="dk1"/>
                </a:solidFill>
                <a:latin typeface="Calibri"/>
                <a:ea typeface="Calibri"/>
                <a:cs typeface="Calibri"/>
                <a:sym typeface="Calibri"/>
              </a:rPr>
              <a:t>The first source is sudden and drastic changes. For example, the installation of new equipment, a software upgrade, </a:t>
            </a:r>
            <a:r>
              <a:rPr lang="en-US" dirty="0">
                <a:solidFill>
                  <a:srgbClr val="7F7F7F"/>
                </a:solidFill>
              </a:rPr>
              <a:t>deployment of 5G, and COVID-19 pandemic. They all c</a:t>
            </a:r>
            <a:r>
              <a:rPr lang="en-US" dirty="0"/>
              <a:t>hange traffic </a:t>
            </a:r>
            <a:r>
              <a:rPr lang="en-US" sz="1200" dirty="0">
                <a:solidFill>
                  <a:schemeClr val="dk1"/>
                </a:solidFill>
                <a:latin typeface="Calibri"/>
                <a:ea typeface="Calibri"/>
                <a:cs typeface="Calibri"/>
                <a:sym typeface="Calibri"/>
              </a:rPr>
              <a:t>patterns or demands,  which can cause models to suddenly become inaccurate.</a:t>
            </a:r>
          </a:p>
          <a:p>
            <a:pPr marL="0" lvl="0" indent="0" algn="l" rtl="0">
              <a:spcBef>
                <a:spcPts val="0"/>
              </a:spcBef>
              <a:spcAft>
                <a:spcPts val="0"/>
              </a:spcAft>
              <a:buNone/>
            </a:pPr>
            <a:endParaRPr lang="en-US" sz="1200" dirty="0">
              <a:solidFill>
                <a:schemeClr val="dk1"/>
              </a:solidFill>
              <a:latin typeface="Calibri"/>
              <a:cs typeface="Calibri"/>
              <a:sym typeface="Calibri"/>
            </a:endParaRPr>
          </a:p>
          <a:p>
            <a:pPr marL="0" lvl="0" indent="0" algn="l" rtl="0">
              <a:spcBef>
                <a:spcPts val="0"/>
              </a:spcBef>
              <a:spcAft>
                <a:spcPts val="0"/>
              </a:spcAft>
              <a:buNone/>
            </a:pPr>
            <a:r>
              <a:rPr lang="en-US" sz="1200" dirty="0">
                <a:solidFill>
                  <a:schemeClr val="dk1"/>
                </a:solidFill>
                <a:latin typeface="Calibri"/>
                <a:cs typeface="Calibri"/>
                <a:sym typeface="Calibri"/>
              </a:rPr>
              <a:t>The second source is periodic changes, although many models take seasonality or weekly patterns into considerations, over time, the amplitudes of these patterns essentially changed. </a:t>
            </a:r>
            <a:endParaRPr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a result, model performances degrade over time</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We call this phenomenon as concept drift</a:t>
            </a:r>
          </a:p>
          <a:p>
            <a:pPr marL="0" lvl="0" indent="0" algn="l" rtl="0">
              <a:spcBef>
                <a:spcPts val="0"/>
              </a:spcBef>
              <a:spcAft>
                <a:spcPts val="0"/>
              </a:spcAft>
              <a:buNone/>
            </a:pPr>
            <a:endParaRPr lang="en-US" dirty="0"/>
          </a:p>
        </p:txBody>
      </p:sp>
      <p:sp>
        <p:nvSpPr>
          <p:cNvPr id="60" name="Google Shape;6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 name="Google Shape;7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US" dirty="0"/>
              <a:t>We seek the answers to 3 questions in this work.</a:t>
            </a:r>
          </a:p>
          <a:p>
            <a:pPr marL="0" lvl="0" indent="0" algn="l" rtl="0">
              <a:spcBef>
                <a:spcPts val="0"/>
              </a:spcBef>
              <a:spcAft>
                <a:spcPts val="0"/>
              </a:spcAft>
              <a:buNone/>
            </a:pPr>
            <a:endParaRPr lang="en-US" dirty="0"/>
          </a:p>
        </p:txBody>
      </p:sp>
      <p:sp>
        <p:nvSpPr>
          <p:cNvPr id="78" name="Google Shape;7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We focus our study of concept drift in the context of network capacity forecasting. </a:t>
            </a: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Capacity forecasting is an important problem for operators as it guides infrastructure</a:t>
            </a:r>
            <a:br>
              <a:rPr lang="en-US" dirty="0"/>
            </a:br>
            <a:r>
              <a:rPr lang="en-US" sz="1200" b="0" i="0" u="none" strike="noStrike" cap="none" dirty="0">
                <a:solidFill>
                  <a:schemeClr val="dk1"/>
                </a:solidFill>
                <a:effectLst/>
                <a:latin typeface="Calibri"/>
                <a:ea typeface="Calibri"/>
                <a:cs typeface="Calibri"/>
                <a:sym typeface="Calibri"/>
              </a:rPr>
              <a:t>configuration, management, and augmentation. </a:t>
            </a:r>
          </a:p>
          <a:p>
            <a:pPr marL="0" lvl="0" indent="0" algn="l" rtl="0">
              <a:spcBef>
                <a:spcPts val="0"/>
              </a:spcBef>
              <a:spcAft>
                <a:spcPts val="0"/>
              </a:spcAft>
              <a:buNone/>
            </a:pPr>
            <a:endParaRPr lang="en-US"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Why 180 days? When operators try to initiate a capacity augmentation, it's essentially a decision that worth millions of dollars. 180 days to discuss, evaluate, and execute the decision.</a:t>
            </a:r>
          </a:p>
          <a:p>
            <a:pPr marL="0" lvl="0" indent="0" algn="l" rtl="0">
              <a:spcBef>
                <a:spcPts val="0"/>
              </a:spcBef>
              <a:spcAft>
                <a:spcPts val="0"/>
              </a:spcAft>
              <a:buNone/>
            </a:pPr>
            <a:endParaRPr lang="en-US"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This 180-day gap also makes it harder to mitigate the drift.</a:t>
            </a:r>
          </a:p>
          <a:p>
            <a:pPr marL="0" lvl="0" indent="0" algn="l" rtl="0">
              <a:spcBef>
                <a:spcPts val="0"/>
              </a:spcBef>
              <a:spcAft>
                <a:spcPts val="0"/>
              </a:spcAft>
              <a:buNone/>
            </a:pPr>
            <a:endParaRPr lang="en-US" sz="1200" dirty="0"/>
          </a:p>
          <a:p>
            <a:pPr marL="514350" lvl="0" indent="-514350" algn="l" rtl="0">
              <a:lnSpc>
                <a:spcPct val="90000"/>
              </a:lnSpc>
              <a:spcBef>
                <a:spcPts val="1000"/>
              </a:spcBef>
              <a:spcAft>
                <a:spcPts val="0"/>
              </a:spcAft>
              <a:buClr>
                <a:schemeClr val="dk1"/>
              </a:buClr>
              <a:buSzPts val="2400"/>
              <a:buAutoNum type="arabicParenBoth"/>
            </a:pPr>
            <a:r>
              <a:rPr lang="en-US" sz="1200" dirty="0"/>
              <a:t>Gradient boosting: </a:t>
            </a:r>
            <a:r>
              <a:rPr lang="en-US" sz="1200" dirty="0" err="1"/>
              <a:t>LightGBM</a:t>
            </a:r>
            <a:r>
              <a:rPr lang="en-US" sz="1200" dirty="0"/>
              <a:t>, </a:t>
            </a:r>
            <a:r>
              <a:rPr lang="en-US" sz="1200" dirty="0" err="1"/>
              <a:t>LightGBM</a:t>
            </a:r>
            <a:r>
              <a:rPr lang="en-US" sz="1200" dirty="0"/>
              <a:t> Large, </a:t>
            </a:r>
            <a:r>
              <a:rPr lang="en-US" sz="1200" dirty="0" err="1"/>
              <a:t>LightGBM</a:t>
            </a:r>
            <a:r>
              <a:rPr lang="en-US" sz="1200" dirty="0"/>
              <a:t> XT, </a:t>
            </a:r>
            <a:r>
              <a:rPr lang="en-US" sz="1200" dirty="0" err="1"/>
              <a:t>CatBoost</a:t>
            </a:r>
            <a:r>
              <a:rPr lang="en-US" sz="1200" dirty="0"/>
              <a:t>, and </a:t>
            </a:r>
            <a:r>
              <a:rPr lang="en-US" sz="1200" i="1" dirty="0" err="1"/>
              <a:t>XGBoost</a:t>
            </a:r>
            <a:endParaRPr lang="en-US" sz="1200" i="1" dirty="0"/>
          </a:p>
          <a:p>
            <a:pPr marL="514350" lvl="0" indent="-514350" algn="l" rtl="0">
              <a:lnSpc>
                <a:spcPct val="90000"/>
              </a:lnSpc>
              <a:spcBef>
                <a:spcPts val="1000"/>
              </a:spcBef>
              <a:spcAft>
                <a:spcPts val="0"/>
              </a:spcAft>
              <a:buClr>
                <a:schemeClr val="dk1"/>
              </a:buClr>
              <a:buSzPts val="2400"/>
              <a:buAutoNum type="arabicParenBoth"/>
            </a:pPr>
            <a:r>
              <a:rPr lang="en-US" sz="1200" dirty="0"/>
              <a:t> Bagging: Random Forest and </a:t>
            </a:r>
            <a:r>
              <a:rPr lang="en-US" sz="1200" i="1" dirty="0"/>
              <a:t>Extra Trees</a:t>
            </a:r>
            <a:endParaRPr lang="en-US" dirty="0"/>
          </a:p>
          <a:p>
            <a:pPr marL="514350" lvl="0" indent="-514350" algn="l" rtl="0">
              <a:lnSpc>
                <a:spcPct val="90000"/>
              </a:lnSpc>
              <a:spcBef>
                <a:spcPts val="1000"/>
              </a:spcBef>
              <a:spcAft>
                <a:spcPts val="0"/>
              </a:spcAft>
              <a:buClr>
                <a:schemeClr val="dk1"/>
              </a:buClr>
              <a:buSzPts val="2400"/>
              <a:buAutoNum type="arabicParenBoth"/>
            </a:pPr>
            <a:r>
              <a:rPr lang="en-US" sz="1200" dirty="0"/>
              <a:t>Distance-based: </a:t>
            </a:r>
            <a:r>
              <a:rPr lang="en-US" sz="1200" i="1" dirty="0" err="1"/>
              <a:t>Kneighbors</a:t>
            </a:r>
            <a:endParaRPr lang="en-US" sz="1200" i="1" dirty="0"/>
          </a:p>
          <a:p>
            <a:pPr marL="514350" lvl="0" indent="-514350" algn="l" rtl="0">
              <a:lnSpc>
                <a:spcPct val="90000"/>
              </a:lnSpc>
              <a:spcBef>
                <a:spcPts val="1000"/>
              </a:spcBef>
              <a:spcAft>
                <a:spcPts val="0"/>
              </a:spcAft>
              <a:buClr>
                <a:schemeClr val="dk1"/>
              </a:buClr>
              <a:buSzPts val="2400"/>
              <a:buAutoNum type="arabicParenBoth"/>
            </a:pPr>
            <a:r>
              <a:rPr lang="en-US" sz="1200" dirty="0"/>
              <a:t>RNN: </a:t>
            </a:r>
            <a:r>
              <a:rPr lang="en-US" sz="1200" i="1" dirty="0"/>
              <a:t>LSTM</a:t>
            </a:r>
            <a:endParaRPr lang="en-US" dirty="0"/>
          </a:p>
          <a:p>
            <a:pPr marL="0" lvl="0" indent="0" algn="l" rtl="0">
              <a:spcBef>
                <a:spcPts val="0"/>
              </a:spcBef>
              <a:spcAft>
                <a:spcPts val="0"/>
              </a:spcAft>
              <a:buNone/>
            </a:pPr>
            <a:endParaRPr lang="en-US"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endParaRPr lang="en-US"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To explore the performance of different widely-adopted regression and time-series prediction techniques, we select 4 different families of models. They are _xxx_.</a:t>
            </a:r>
          </a:p>
          <a:p>
            <a:pPr marL="0" lvl="0" indent="0" algn="l" rtl="0">
              <a:spcBef>
                <a:spcPts val="0"/>
              </a:spcBef>
              <a:spcAft>
                <a:spcPts val="0"/>
              </a:spcAft>
              <a:buNone/>
            </a:pPr>
            <a:endParaRPr lang="en-US" sz="1200" b="0" i="0" u="none" strike="noStrike" cap="none" dirty="0">
              <a:solidFill>
                <a:schemeClr val="dk1"/>
              </a:solidFill>
              <a:effectLst/>
              <a:latin typeface="Calibri"/>
              <a:cs typeface="Calibri"/>
              <a:sym typeface="Calibri"/>
            </a:endParaRPr>
          </a:p>
          <a:p>
            <a:pPr marL="0" lvl="0" indent="0" algn="l" rtl="0">
              <a:spcBef>
                <a:spcPts val="0"/>
              </a:spcBef>
              <a:spcAft>
                <a:spcPts val="0"/>
              </a:spcAft>
              <a:buNone/>
            </a:pPr>
            <a:r>
              <a:rPr lang="en-US" b="0" dirty="0">
                <a:solidFill>
                  <a:srgbClr val="CCCCCC"/>
                </a:solidFill>
                <a:effectLst/>
                <a:latin typeface="Menlo" panose="020B0609030804020204" pitchFamily="49" charset="0"/>
              </a:rPr>
              <a:t>All models either incorporate temporal features (</a:t>
            </a:r>
            <a:r>
              <a:rPr lang="en-US" b="0" dirty="0">
                <a:solidFill>
                  <a:srgbClr val="56B6C2"/>
                </a:solidFill>
                <a:effectLst/>
                <a:latin typeface="Menlo" panose="020B0609030804020204" pitchFamily="49" charset="0"/>
              </a:rPr>
              <a:t>\</a:t>
            </a:r>
            <a:r>
              <a:rPr lang="en-US" b="0" dirty="0" err="1">
                <a:solidFill>
                  <a:srgbClr val="56B6C2"/>
                </a:solidFill>
                <a:effectLst/>
                <a:latin typeface="Menlo" panose="020B0609030804020204" pitchFamily="49" charset="0"/>
              </a:rPr>
              <a:t>eg</a:t>
            </a:r>
            <a:r>
              <a:rPr lang="en-US" b="0" dirty="0">
                <a:solidFill>
                  <a:srgbClr val="CCCCCC"/>
                </a:solidFill>
                <a:effectLst/>
                <a:latin typeface="Menlo" panose="020B0609030804020204" pitchFamily="49" charset="0"/>
              </a:rPr>
              <a:t>, time stamps, day of the week, month, year), or are time-series models (LSTM).</a:t>
            </a:r>
          </a:p>
          <a:p>
            <a:pPr marL="0" lvl="0" indent="0" algn="l" rtl="0">
              <a:spcBef>
                <a:spcPts val="0"/>
              </a:spcBef>
              <a:spcAft>
                <a:spcPts val="0"/>
              </a:spcAft>
              <a:buNone/>
            </a:pPr>
            <a:endParaRPr lang="en-US"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endParaRPr lang="en-US"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We create a single model capable of forecasting values for each individual base station.</a:t>
            </a:r>
          </a:p>
          <a:p>
            <a:pPr marL="0" lvl="0" indent="0" algn="l" rtl="0">
              <a:spcBef>
                <a:spcPts val="0"/>
              </a:spcBef>
              <a:spcAft>
                <a:spcPts val="0"/>
              </a:spcAft>
              <a:buNone/>
            </a:pPr>
            <a:endParaRPr lang="en-US"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We measure the Normalized root mean squared errors by date. We make normalization because we want to better understand drift across KPIs whose natural operating value ranges are different.</a:t>
            </a:r>
            <a:endParaRPr lang="en-US" sz="1200" dirty="0">
              <a:solidFill>
                <a:schemeClr val="dk1"/>
              </a:solidFill>
              <a:latin typeface="Calibri"/>
              <a:ea typeface="Calibri"/>
              <a:cs typeface="Calibri"/>
              <a:sym typeface="Calibri"/>
            </a:endParaRPr>
          </a:p>
          <a:p>
            <a:pPr marL="0" lvl="0" indent="0" algn="l" rtl="0">
              <a:spcBef>
                <a:spcPts val="0"/>
              </a:spcBef>
              <a:spcAft>
                <a:spcPts val="0"/>
              </a:spcAft>
              <a:buNone/>
            </a:pPr>
            <a:endParaRPr lang="en-US" sz="1200" dirty="0">
              <a:solidFill>
                <a:schemeClr val="dk1"/>
              </a:solidFill>
              <a:latin typeface="Calibri"/>
              <a:ea typeface="Calibri"/>
              <a:cs typeface="Calibri"/>
              <a:sym typeface="Calibri"/>
            </a:endParaRPr>
          </a:p>
          <a:p>
            <a:pPr marL="0" lvl="0" indent="0" algn="l" rtl="0">
              <a:spcBef>
                <a:spcPts val="0"/>
              </a:spcBef>
              <a:spcAft>
                <a:spcPts val="0"/>
              </a:spcAft>
              <a:buNone/>
            </a:pPr>
            <a:r>
              <a:rPr lang="en-US" sz="1200" dirty="0">
                <a:solidFill>
                  <a:schemeClr val="dk1"/>
                </a:solidFill>
                <a:latin typeface="Calibri"/>
                <a:ea typeface="Calibri"/>
                <a:cs typeface="Calibri"/>
                <a:sym typeface="Calibri"/>
              </a:rPr>
              <a:t>we also test the performance of regression by the other metrics including coefficient of determination (i.e., 𝑅2), mean absolute percentage error, mean absolute error, explained variance score, Pearson correlation, mean squared error, and median absolute error. We omit these metrics for brevity. We observe that all phenomena we describe in the paper using NRMSE also hold for these metrics.</a:t>
            </a:r>
            <a:endParaRPr dirty="0"/>
          </a:p>
        </p:txBody>
      </p:sp>
      <p:sp>
        <p:nvSpPr>
          <p:cNvPr id="106" name="Google Shape;106;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2305892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 name="Google Shape;13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The first insight is that </a:t>
            </a:r>
            <a:r>
              <a:rPr lang="en-US" dirty="0">
                <a:solidFill>
                  <a:srgbClr val="C00000"/>
                </a:solidFill>
              </a:rPr>
              <a:t>individual KPI predictions drift consistently across different models.</a:t>
            </a:r>
          </a:p>
          <a:p>
            <a:pPr marL="0" lvl="0" indent="0" algn="l" rtl="0">
              <a:spcBef>
                <a:spcPts val="0"/>
              </a:spcBef>
              <a:spcAft>
                <a:spcPts val="0"/>
              </a:spcAft>
              <a:buNone/>
            </a:pPr>
            <a:endParaRPr lang="en-US" sz="1200" b="0" i="0" u="none" strike="noStrike" cap="none" dirty="0">
              <a:solidFill>
                <a:srgbClr val="C00000"/>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NRMSE time series plots of each KPIs. X-axis test date, y-axis NRMSE, 4 models are presented, and it has an inset figure of a 3 week pattern. </a:t>
            </a: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As mentioned earlier, we use four different models to check for concept drift over time, while</a:t>
            </a:r>
            <a:br>
              <a:rPr lang="en-US" sz="1200" b="0" i="0" u="none" strike="noStrike" cap="none" dirty="0">
                <a:solidFill>
                  <a:schemeClr val="dk1"/>
                </a:solidFill>
                <a:effectLst/>
                <a:latin typeface="Calibri"/>
                <a:ea typeface="Calibri"/>
                <a:cs typeface="Calibri"/>
                <a:sym typeface="Calibri"/>
              </a:rPr>
            </a:br>
            <a:r>
              <a:rPr lang="en-US" sz="1200" b="0" i="0" u="none" strike="noStrike" cap="none" dirty="0">
                <a:solidFill>
                  <a:schemeClr val="dk1"/>
                </a:solidFill>
                <a:effectLst/>
                <a:latin typeface="Calibri"/>
                <a:ea typeface="Calibri"/>
                <a:cs typeface="Calibri"/>
                <a:sym typeface="Calibri"/>
              </a:rPr>
              <a:t>predicting KPIs 180 days in the future. We find that all models exhibit the same pattern. </a:t>
            </a:r>
          </a:p>
          <a:p>
            <a:pPr marL="0" lvl="0" indent="0" algn="l" rtl="0">
              <a:spcBef>
                <a:spcPts val="0"/>
              </a:spcBef>
              <a:spcAft>
                <a:spcPts val="0"/>
              </a:spcAft>
              <a:buNone/>
            </a:pPr>
            <a:endParaRPr lang="en-US" sz="1200" b="0" i="0" u="none" strike="noStrike" cap="none" dirty="0">
              <a:solidFill>
                <a:schemeClr val="dk1"/>
              </a:solidFill>
              <a:effectLst/>
              <a:latin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For example, between March and October 2020, all models exhibit a drastic</a:t>
            </a:r>
            <a:br>
              <a:rPr lang="en-US" dirty="0"/>
            </a:br>
            <a:r>
              <a:rPr lang="en-US" sz="1200" b="0" i="0" u="none" strike="noStrike" cap="none" dirty="0">
                <a:solidFill>
                  <a:schemeClr val="dk1"/>
                </a:solidFill>
                <a:effectLst/>
                <a:latin typeface="Calibri"/>
                <a:ea typeface="Calibri"/>
                <a:cs typeface="Calibri"/>
                <a:sym typeface="Calibri"/>
              </a:rPr>
              <a:t>rise in NRMSE due to the COVID-19 pandemic. </a:t>
            </a: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Early 2022. gradual drift</a:t>
            </a:r>
          </a:p>
          <a:p>
            <a:pPr marL="0" lvl="0" indent="0" algn="l" rtl="0">
              <a:spcBef>
                <a:spcPts val="0"/>
              </a:spcBef>
              <a:spcAft>
                <a:spcPts val="0"/>
              </a:spcAft>
              <a:buNone/>
            </a:pPr>
            <a:endParaRPr lang="en-US" sz="1200" b="0" i="0" u="none" strike="noStrike" cap="none" dirty="0">
              <a:solidFill>
                <a:schemeClr val="dk1"/>
              </a:solidFill>
              <a:effectLst/>
              <a:latin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cs typeface="Calibri"/>
                <a:sym typeface="Calibri"/>
              </a:rPr>
              <a:t>So they are drifting at the same pace</a:t>
            </a:r>
          </a:p>
          <a:p>
            <a:pPr marL="0" lvl="0" indent="0" algn="l" rtl="0">
              <a:spcBef>
                <a:spcPts val="0"/>
              </a:spcBef>
              <a:spcAft>
                <a:spcPts val="0"/>
              </a:spcAft>
              <a:buNone/>
            </a:pPr>
            <a:endParaRPr lang="en-US" sz="1200" b="0" i="0" u="none" strike="noStrike" cap="none" dirty="0">
              <a:solidFill>
                <a:schemeClr val="dk1"/>
              </a:solidFill>
              <a:effectLst/>
              <a:latin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Given our observations that </a:t>
            </a:r>
            <a:r>
              <a:rPr lang="en-US" sz="1200" b="0" i="0" u="none" strike="noStrike" cap="none" dirty="0" err="1">
                <a:solidFill>
                  <a:schemeClr val="dk1"/>
                </a:solidFill>
                <a:effectLst/>
                <a:latin typeface="Calibri"/>
                <a:ea typeface="Calibri"/>
                <a:cs typeface="Calibri"/>
                <a:sym typeface="Calibri"/>
              </a:rPr>
              <a:t>CatBoost</a:t>
            </a:r>
            <a:r>
              <a:rPr lang="en-US" sz="1200" b="0" i="0" u="none" strike="noStrike" cap="none" dirty="0">
                <a:solidFill>
                  <a:schemeClr val="dk1"/>
                </a:solidFill>
                <a:effectLst/>
                <a:latin typeface="Calibri"/>
                <a:ea typeface="Calibri"/>
                <a:cs typeface="Calibri"/>
                <a:sym typeface="Calibri"/>
              </a:rPr>
              <a:t> performs well when instances of drift </a:t>
            </a:r>
          </a:p>
          <a:p>
            <a:pPr marL="0" lvl="0" indent="0" algn="l" rtl="0">
              <a:spcBef>
                <a:spcPts val="0"/>
              </a:spcBef>
              <a:spcAft>
                <a:spcPts val="0"/>
              </a:spcAft>
              <a:buNone/>
            </a:pPr>
            <a:endParaRPr lang="en-US" sz="1200" b="0" i="0" u="none" strike="noStrike" cap="none" dirty="0">
              <a:solidFill>
                <a:schemeClr val="dk1"/>
              </a:solidFill>
              <a:effectLst/>
              <a:latin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cs typeface="Calibri"/>
                <a:sym typeface="Calibri"/>
              </a:rPr>
              <a:t>Chances are we can use a holistic framework to mitigate as many frameworks as possible</a:t>
            </a:r>
            <a:endParaRPr dirty="0"/>
          </a:p>
        </p:txBody>
      </p:sp>
      <p:sp>
        <p:nvSpPr>
          <p:cNvPr id="132" name="Google Shape;132;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To investigate how parameters of a model could impact concept drift, we evaluate the impact of</a:t>
            </a:r>
            <a:br>
              <a:rPr lang="en-US" dirty="0"/>
            </a:br>
            <a:r>
              <a:rPr lang="en-US" sz="1200" b="0" i="0" u="none" strike="noStrike" cap="none" dirty="0">
                <a:solidFill>
                  <a:schemeClr val="dk1"/>
                </a:solidFill>
                <a:effectLst/>
                <a:latin typeface="Calibri"/>
                <a:ea typeface="Calibri"/>
                <a:cs typeface="Calibri"/>
                <a:sym typeface="Calibri"/>
              </a:rPr>
              <a:t>varying the training set size and periods.</a:t>
            </a:r>
          </a:p>
          <a:p>
            <a:pPr marL="0" lvl="0" indent="0" algn="l" rtl="0">
              <a:spcBef>
                <a:spcPts val="0"/>
              </a:spcBef>
              <a:spcAft>
                <a:spcPts val="0"/>
              </a:spcAft>
              <a:buNone/>
            </a:pPr>
            <a:endParaRPr lang="en-US"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We vary the training window in figure (a), legend is training set size,  which means how many days of the data before July 1</a:t>
            </a:r>
            <a:r>
              <a:rPr lang="en-US" sz="1200" b="0" i="0" u="none" strike="noStrike" cap="none" baseline="30000" dirty="0">
                <a:solidFill>
                  <a:schemeClr val="dk1"/>
                </a:solidFill>
                <a:effectLst/>
                <a:latin typeface="Calibri"/>
                <a:ea typeface="Calibri"/>
                <a:cs typeface="Calibri"/>
                <a:sym typeface="Calibri"/>
              </a:rPr>
              <a:t>st</a:t>
            </a:r>
            <a:r>
              <a:rPr lang="en-US" sz="1200" b="0" i="0" u="none" strike="noStrike" cap="none" dirty="0">
                <a:solidFill>
                  <a:schemeClr val="dk1"/>
                </a:solidFill>
                <a:effectLst/>
                <a:latin typeface="Calibri"/>
                <a:ea typeface="Calibri"/>
                <a:cs typeface="Calibri"/>
                <a:sym typeface="Calibri"/>
              </a:rPr>
              <a:t> 2018 are taken into consideration for the training.</a:t>
            </a:r>
          </a:p>
          <a:p>
            <a:pPr marL="0" lvl="0" indent="0" algn="l" rtl="0">
              <a:spcBef>
                <a:spcPts val="0"/>
              </a:spcBef>
              <a:spcAft>
                <a:spcPts val="0"/>
              </a:spcAft>
              <a:buNone/>
            </a:pPr>
            <a:endParaRPr lang="en-US"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Still, they drift at the same pace. </a:t>
            </a:r>
          </a:p>
          <a:p>
            <a:pPr marL="0" lvl="0" indent="0" algn="l" rtl="0">
              <a:spcBef>
                <a:spcPts val="0"/>
              </a:spcBef>
              <a:spcAft>
                <a:spcPts val="0"/>
              </a:spcAft>
              <a:buNone/>
            </a:pPr>
            <a:endParaRPr lang="en-US" sz="1200" b="0" i="0" u="none" strike="noStrike" cap="none" dirty="0">
              <a:solidFill>
                <a:schemeClr val="dk1"/>
              </a:solidFill>
              <a:effectLst/>
              <a:latin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We see that the model effectiveness of two weeks performs very similarly to that of one year, while</a:t>
            </a:r>
            <a:br>
              <a:rPr lang="en-US" dirty="0"/>
            </a:br>
            <a:r>
              <a:rPr lang="en-US" sz="1200" b="0" i="0" u="none" strike="noStrike" cap="none" dirty="0">
                <a:solidFill>
                  <a:schemeClr val="dk1"/>
                </a:solidFill>
                <a:effectLst/>
                <a:latin typeface="Calibri"/>
                <a:ea typeface="Calibri"/>
                <a:cs typeface="Calibri"/>
                <a:sym typeface="Calibri"/>
              </a:rPr>
              <a:t>model training time on two weeks is 18x more efficient than one year. So we take 2-week as the default training set size for the rest of the analysis.</a:t>
            </a:r>
          </a:p>
          <a:p>
            <a:pPr marL="0" lvl="0" indent="0" algn="l" rtl="0">
              <a:spcBef>
                <a:spcPts val="0"/>
              </a:spcBef>
              <a:spcAft>
                <a:spcPts val="0"/>
              </a:spcAft>
              <a:buNone/>
            </a:pPr>
            <a:endParaRPr lang="en-US" sz="1200" b="0" i="0" u="none" strike="noStrike" cap="none" dirty="0">
              <a:solidFill>
                <a:schemeClr val="dk1"/>
              </a:solidFill>
              <a:effectLst/>
              <a:latin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Since we are testing the long-term effectiveness of our model, another concern is that whether the choice of the training period would affect the drift. In this experiment, we train on a number of different 14 day windows of historical data from all </a:t>
            </a:r>
            <a:r>
              <a:rPr lang="en-US" sz="1200" b="0" i="0" u="none" strike="noStrike" cap="none" dirty="0" err="1">
                <a:solidFill>
                  <a:schemeClr val="dk1"/>
                </a:solidFill>
                <a:effectLst/>
                <a:latin typeface="Calibri"/>
                <a:ea typeface="Calibri"/>
                <a:cs typeface="Calibri"/>
                <a:sym typeface="Calibri"/>
              </a:rPr>
              <a:t>eNodeBs</a:t>
            </a:r>
            <a:r>
              <a:rPr lang="en-US" sz="1200" b="0" i="0" u="none" strike="noStrike" cap="none" dirty="0">
                <a:solidFill>
                  <a:schemeClr val="dk1"/>
                </a:solidFill>
                <a:effectLst/>
                <a:latin typeface="Calibri"/>
                <a:ea typeface="Calibri"/>
                <a:cs typeface="Calibri"/>
                <a:sym typeface="Calibri"/>
              </a:rPr>
              <a:t>.</a:t>
            </a:r>
          </a:p>
          <a:p>
            <a:pPr marL="0" lvl="0" indent="0" algn="l" rtl="0">
              <a:spcBef>
                <a:spcPts val="0"/>
              </a:spcBef>
              <a:spcAft>
                <a:spcPts val="0"/>
              </a:spcAft>
              <a:buNone/>
            </a:pPr>
            <a:endParaRPr lang="en-US" sz="1200" b="0" i="0" u="none" strike="noStrike" cap="none" dirty="0">
              <a:solidFill>
                <a:schemeClr val="dk1"/>
              </a:solidFill>
              <a:effectLst/>
              <a:latin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In Figure b, the legend shows which 14 days are selected for training: 14 days of data before the</a:t>
            </a:r>
            <a:br>
              <a:rPr lang="en-US" dirty="0"/>
            </a:br>
            <a:r>
              <a:rPr lang="en-US" sz="1200" b="0" i="0" u="none" strike="noStrike" cap="none" dirty="0">
                <a:solidFill>
                  <a:schemeClr val="dk1"/>
                </a:solidFill>
                <a:effectLst/>
                <a:latin typeface="Calibri"/>
                <a:ea typeface="Calibri"/>
                <a:cs typeface="Calibri"/>
                <a:sym typeface="Calibri"/>
              </a:rPr>
              <a:t>date. For each training set, the model is tested daily in the future using a 180 day forecast.</a:t>
            </a:r>
            <a:br>
              <a:rPr lang="en-US" dirty="0"/>
            </a:br>
            <a:r>
              <a:rPr lang="en-US" sz="1200" b="0" i="0" u="none" strike="noStrike" cap="none" dirty="0">
                <a:solidFill>
                  <a:schemeClr val="dk1"/>
                </a:solidFill>
                <a:effectLst/>
                <a:latin typeface="Calibri"/>
                <a:ea typeface="Calibri"/>
                <a:cs typeface="Calibri"/>
                <a:sym typeface="Calibri"/>
              </a:rPr>
              <a:t>Figure 2b also suggests that, no matter which training period, all NRMSE values drift simultaneously at similar timestamps. Our experiment also suggests that models trained on more recent time periods do not necessarily result in better model performance. For example, during training, the</a:t>
            </a:r>
            <a:br>
              <a:rPr lang="en-US" dirty="0"/>
            </a:br>
            <a:r>
              <a:rPr lang="en-US" sz="1200" b="0" i="0" u="none" strike="noStrike" cap="none" dirty="0">
                <a:solidFill>
                  <a:schemeClr val="dk1"/>
                </a:solidFill>
                <a:effectLst/>
                <a:latin typeface="Calibri"/>
                <a:ea typeface="Calibri"/>
                <a:cs typeface="Calibri"/>
                <a:sym typeface="Calibri"/>
              </a:rPr>
              <a:t>green line is worse than the blue line. This means that the model is trained on a rather abnormal period—winter holiday before the beginning of the COVID-19 lockdowns. On the contrary, model trained on older data (blue line in Figure 2b) preserves the performance better during COVID-19 lock downs. This observation</a:t>
            </a:r>
            <a:br>
              <a:rPr lang="en-US" dirty="0"/>
            </a:br>
            <a:r>
              <a:rPr lang="en-US" sz="1200" b="0" i="0" u="none" strike="noStrike" cap="none" dirty="0">
                <a:solidFill>
                  <a:schemeClr val="dk1"/>
                </a:solidFill>
                <a:effectLst/>
                <a:latin typeface="Calibri"/>
                <a:ea typeface="Calibri"/>
                <a:cs typeface="Calibri"/>
                <a:sym typeface="Calibri"/>
              </a:rPr>
              <a:t>opens new possibilities for future research in exploring the best strategies for adapting to drift.</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summarize, concept drift is a universal phenomenon in cellular network forecasting,  regardless of model, training set size and training set period.</a:t>
            </a:r>
          </a:p>
          <a:p>
            <a:endParaRPr lang="en-US" dirty="0"/>
          </a:p>
        </p:txBody>
      </p:sp>
      <p:sp>
        <p:nvSpPr>
          <p:cNvPr id="4" name="Slide Number Placeholder 3"/>
          <p:cNvSpPr>
            <a:spLocks noGrp="1"/>
          </p:cNvSpPr>
          <p:nvPr>
            <p:ph type="sldNum" sz="quarter" idx="5"/>
          </p:nvPr>
        </p:nvSpPr>
        <p:spPr/>
        <p:txBody>
          <a:bodyPr/>
          <a:lstStyle/>
          <a:p>
            <a:fld id="{8806FCD6-CD18-3043-B26B-9818FE365CFB}" type="slidenum">
              <a:rPr lang="en-FR" smtClean="0"/>
              <a:t>9</a:t>
            </a:fld>
            <a:endParaRPr lang="en-FR"/>
          </a:p>
        </p:txBody>
      </p:sp>
    </p:spTree>
    <p:extLst>
      <p:ext uri="{BB962C8B-B14F-4D97-AF65-F5344CB8AC3E}">
        <p14:creationId xmlns:p14="http://schemas.microsoft.com/office/powerpoint/2010/main" val="1308647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Before I dive into our system, let me first show the </a:t>
            </a:r>
            <a:r>
              <a:rPr lang="en-US" sz="1200" b="0" i="0" u="none" strike="noStrike" cap="none" dirty="0" err="1">
                <a:solidFill>
                  <a:schemeClr val="dk1"/>
                </a:solidFill>
                <a:effectLst/>
                <a:latin typeface="Calibri"/>
                <a:ea typeface="Calibri"/>
                <a:cs typeface="Calibri"/>
                <a:sym typeface="Calibri"/>
              </a:rPr>
              <a:t>defacto</a:t>
            </a:r>
            <a:r>
              <a:rPr lang="en-US" sz="1200" b="0" i="0" u="none" strike="noStrike" cap="none" dirty="0">
                <a:solidFill>
                  <a:schemeClr val="dk1"/>
                </a:solidFill>
                <a:effectLst/>
                <a:latin typeface="Calibri"/>
                <a:ea typeface="Calibri"/>
                <a:cs typeface="Calibri"/>
                <a:sym typeface="Calibri"/>
              </a:rPr>
              <a:t> approach to combat drift.</a:t>
            </a:r>
          </a:p>
          <a:p>
            <a:pPr marL="0" lvl="0" indent="0" algn="l" rtl="0">
              <a:spcBef>
                <a:spcPts val="0"/>
              </a:spcBef>
              <a:spcAft>
                <a:spcPts val="0"/>
              </a:spcAft>
              <a:buNone/>
            </a:pPr>
            <a:endParaRPr lang="en-US"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In operational networks, a common and most effective approach to counteract potential concept drift is to retrain models regularly.</a:t>
            </a:r>
            <a:br>
              <a:rPr lang="en-US" dirty="0"/>
            </a:br>
            <a:r>
              <a:rPr lang="en-US" sz="1200" b="0" i="0" u="none" strike="noStrike" cap="none" dirty="0">
                <a:solidFill>
                  <a:schemeClr val="dk1"/>
                </a:solidFill>
                <a:effectLst/>
                <a:latin typeface="Calibri"/>
                <a:ea typeface="Calibri"/>
                <a:cs typeface="Calibri"/>
                <a:sym typeface="Calibri"/>
              </a:rPr>
              <a:t>Retraining using the most recent data is often considered an effective way to deal with it.</a:t>
            </a:r>
          </a:p>
          <a:p>
            <a:pPr marL="0" lvl="0" indent="0" algn="l" rtl="0">
              <a:spcBef>
                <a:spcPts val="0"/>
              </a:spcBef>
              <a:spcAft>
                <a:spcPts val="0"/>
              </a:spcAft>
              <a:buNone/>
            </a:pPr>
            <a:endParaRPr lang="en-US"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To understand whether this approach is indeed effective and further analysis on concept drift is necessary, we retrain a number of different models regularly by altering the frequency of retraining.  Still we are using </a:t>
            </a:r>
            <a:r>
              <a:rPr lang="en-US" sz="1200" b="0" i="0" u="none" strike="noStrike" cap="none" dirty="0" err="1">
                <a:solidFill>
                  <a:schemeClr val="dk1"/>
                </a:solidFill>
                <a:effectLst/>
                <a:latin typeface="Calibri"/>
                <a:ea typeface="Calibri"/>
                <a:cs typeface="Calibri"/>
                <a:sym typeface="Calibri"/>
              </a:rPr>
              <a:t>CatBoost</a:t>
            </a:r>
            <a:r>
              <a:rPr lang="en-US" sz="1200" b="0" i="0" u="none" strike="noStrike" cap="none" dirty="0">
                <a:solidFill>
                  <a:schemeClr val="dk1"/>
                </a:solidFill>
                <a:effectLst/>
                <a:latin typeface="Calibri"/>
                <a:ea typeface="Calibri"/>
                <a:cs typeface="Calibri"/>
                <a:sym typeface="Calibri"/>
              </a:rPr>
              <a:t> and the best parameters we found in the previous experiments.</a:t>
            </a:r>
          </a:p>
          <a:p>
            <a:pPr marL="0" lvl="0" indent="0" algn="l" rtl="0">
              <a:spcBef>
                <a:spcPts val="0"/>
              </a:spcBef>
              <a:spcAft>
                <a:spcPts val="0"/>
              </a:spcAft>
              <a:buNone/>
            </a:pPr>
            <a:endParaRPr lang="en-US" sz="1200" b="0" i="0" u="none" strike="noStrike" cap="none" dirty="0">
              <a:solidFill>
                <a:schemeClr val="dk1"/>
              </a:solidFill>
              <a:effectLst/>
              <a:latin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To our surprise—and counter to conventional practice—we find that naïvely retraining regularly is not an optimal approach to adapt to concept drift.</a:t>
            </a:r>
          </a:p>
          <a:p>
            <a:pPr marL="0" lvl="0" indent="0" algn="l" rtl="0">
              <a:spcBef>
                <a:spcPts val="0"/>
              </a:spcBef>
              <a:spcAft>
                <a:spcPts val="0"/>
              </a:spcAft>
              <a:buNone/>
            </a:pPr>
            <a:endParaRPr lang="en-US" dirty="0"/>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Compared to a static model, Naïve retraining is either ineffective, or effective but very costly, requiring a large amount of retrains.</a:t>
            </a:r>
          </a:p>
          <a:p>
            <a:pPr marL="0" lvl="0" indent="0" algn="l" rtl="0">
              <a:spcBef>
                <a:spcPts val="0"/>
              </a:spcBef>
              <a:spcAft>
                <a:spcPts val="0"/>
              </a:spcAft>
              <a:buNone/>
            </a:pPr>
            <a:endParaRPr lang="en-US" sz="1200" b="0" i="0" u="none" strike="noStrike" cap="none" dirty="0">
              <a:solidFill>
                <a:schemeClr val="dk1"/>
              </a:solidFill>
              <a:effectLst/>
              <a:latin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For most targets, i.e., DVol, </a:t>
            </a:r>
            <a:r>
              <a:rPr lang="en-US" sz="1200" b="0" i="0" u="none" strike="noStrike" cap="none" dirty="0" err="1">
                <a:solidFill>
                  <a:schemeClr val="dk1"/>
                </a:solidFill>
                <a:effectLst/>
                <a:latin typeface="Calibri"/>
                <a:ea typeface="Calibri"/>
                <a:cs typeface="Calibri"/>
                <a:sym typeface="Calibri"/>
              </a:rPr>
              <a:t>REst</a:t>
            </a:r>
            <a:r>
              <a:rPr lang="en-US" sz="1200" b="0" i="0" u="none" strike="noStrike" cap="none" dirty="0">
                <a:solidFill>
                  <a:schemeClr val="dk1"/>
                </a:solidFill>
                <a:effectLst/>
                <a:latin typeface="Calibri"/>
                <a:ea typeface="Calibri"/>
                <a:cs typeface="Calibri"/>
                <a:sym typeface="Calibri"/>
              </a:rPr>
              <a:t>, and DTP, the more frequently a model retrains, the better results we obtain. Further, we observe that this trend breaks for </a:t>
            </a:r>
            <a:r>
              <a:rPr lang="en-US" sz="1200" b="0" i="0" u="none" strike="noStrike" cap="none" dirty="0" err="1">
                <a:solidFill>
                  <a:schemeClr val="dk1"/>
                </a:solidFill>
                <a:effectLst/>
                <a:latin typeface="Calibri"/>
                <a:ea typeface="Calibri"/>
                <a:cs typeface="Calibri"/>
                <a:sym typeface="Calibri"/>
              </a:rPr>
              <a:t>bursty</a:t>
            </a:r>
            <a:r>
              <a:rPr lang="en-US" sz="1200" b="0" i="0" u="none" strike="noStrike" cap="none" dirty="0">
                <a:solidFill>
                  <a:schemeClr val="dk1"/>
                </a:solidFill>
                <a:effectLst/>
                <a:latin typeface="Calibri"/>
                <a:ea typeface="Calibri"/>
                <a:cs typeface="Calibri"/>
                <a:sym typeface="Calibri"/>
              </a:rPr>
              <a:t> KPIs such as CDR (32.59% of error increased). In this case, frequent retraining can even adversely affect model performances. </a:t>
            </a:r>
          </a:p>
          <a:p>
            <a:pPr marL="0" lvl="0" indent="0" algn="l" rtl="0">
              <a:spcBef>
                <a:spcPts val="0"/>
              </a:spcBef>
              <a:spcAft>
                <a:spcPts val="0"/>
              </a:spcAft>
              <a:buNone/>
            </a:pPr>
            <a:endParaRPr lang="en-US"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Unfortunately, while a 7 days retraining period can mitigate a large portion of errors, frequent retrains can become very costly and require 12x more retrains than a 90 days retraining period. Overall, we conclude that naïve retraining is impractical because it normally works all at high retraining frequencies and requires specific tests across different KPIs to at best fine-tune its performance. Both are challenging when run at scale in operational networks. </a:t>
            </a:r>
          </a:p>
          <a:p>
            <a:pPr marL="0" lvl="0" indent="0" algn="l" rtl="0">
              <a:spcBef>
                <a:spcPts val="0"/>
              </a:spcBef>
              <a:spcAft>
                <a:spcPts val="0"/>
              </a:spcAft>
              <a:buNone/>
            </a:pPr>
            <a:endParaRPr lang="en-US" sz="1200" b="0" i="0" u="none" strike="noStrike" cap="none" dirty="0">
              <a:solidFill>
                <a:schemeClr val="dk1"/>
              </a:solidFill>
              <a:effectLst/>
              <a:latin typeface="Calibri"/>
              <a:cs typeface="Calibri"/>
              <a:sym typeface="Calibri"/>
            </a:endParaRP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The above results demonstrate that naïvely retraining models is not an optimal solution to combat concept drift, motivating the rest of this paper.</a:t>
            </a:r>
          </a:p>
          <a:p>
            <a:pPr marL="0" lvl="0" indent="0" algn="l" rtl="0">
              <a:spcBef>
                <a:spcPts val="0"/>
              </a:spcBef>
              <a:spcAft>
                <a:spcPts val="0"/>
              </a:spcAft>
              <a:buNone/>
            </a:pPr>
            <a:endParaRPr lang="en-US" sz="1200" b="0" i="0" u="none" strike="noStrike" cap="none" dirty="0">
              <a:solidFill>
                <a:schemeClr val="dk1"/>
              </a:solidFill>
              <a:effectLst/>
              <a:latin typeface="Calibri"/>
              <a:cs typeface="Calibri"/>
              <a:sym typeface="Calibri"/>
            </a:endParaRPr>
          </a:p>
          <a:p>
            <a:pPr marL="0" lvl="0" indent="0" algn="l" rtl="0">
              <a:spcBef>
                <a:spcPts val="0"/>
              </a:spcBef>
              <a:spcAft>
                <a:spcPts val="0"/>
              </a:spcAft>
              <a:buNone/>
            </a:pPr>
            <a:endParaRPr lang="en-US" sz="1200" b="0" i="0" u="none" strike="noStrike" cap="none" dirty="0">
              <a:solidFill>
                <a:schemeClr val="dk1"/>
              </a:solidFill>
              <a:effectLst/>
              <a:latin typeface="Calibri"/>
              <a:cs typeface="Calibri"/>
              <a:sym typeface="Calibri"/>
            </a:endParaRPr>
          </a:p>
        </p:txBody>
      </p:sp>
      <p:sp>
        <p:nvSpPr>
          <p:cNvPr id="148" name="Google Shape;148;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544806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3CB36-7371-BD42-9327-6B398369993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a:extLst>
              <a:ext uri="{FF2B5EF4-FFF2-40B4-BE49-F238E27FC236}">
                <a16:creationId xmlns:a16="http://schemas.microsoft.com/office/drawing/2014/main" id="{70677C7D-3E5C-4042-B9F7-888241225199}"/>
              </a:ext>
            </a:extLst>
          </p:cNvPr>
          <p:cNvSpPr>
            <a:spLocks noGrp="1"/>
          </p:cNvSpPr>
          <p:nvPr>
            <p:ph type="subTitle" idx="1"/>
          </p:nvPr>
        </p:nvSpPr>
        <p:spPr>
          <a:xfrm>
            <a:off x="1524000" y="3602038"/>
            <a:ext cx="9144000" cy="1655762"/>
          </a:xfrm>
        </p:spPr>
        <p:txBody>
          <a:bodyPr anchor="ctr"/>
          <a:lstStyle>
            <a:lvl1pPr marL="0" indent="0" algn="ctr">
              <a:buNone/>
              <a:defRPr sz="2400" b="0" i="0">
                <a:solidFill>
                  <a:schemeClr val="bg1">
                    <a:lumMod val="50000"/>
                  </a:schemeClr>
                </a:solidFill>
                <a:latin typeface="Open Sans" pitchFamily="2" charset="0"/>
                <a:ea typeface="Open Sans" pitchFamily="2" charset="0"/>
                <a:cs typeface="Open Sans"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Tree>
    <p:extLst>
      <p:ext uri="{BB962C8B-B14F-4D97-AF65-F5344CB8AC3E}">
        <p14:creationId xmlns:p14="http://schemas.microsoft.com/office/powerpoint/2010/main" val="32375178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F5739-E320-454B-A77D-F1134E60DED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424AE72-A167-D84E-90C8-FBE26209445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D7FBD0C-5477-AB40-980A-3193FDEBF3A5}"/>
              </a:ext>
            </a:extLst>
          </p:cNvPr>
          <p:cNvSpPr>
            <a:spLocks noGrp="1"/>
          </p:cNvSpPr>
          <p:nvPr>
            <p:ph type="dt" sz="half" idx="10"/>
          </p:nvPr>
        </p:nvSpPr>
        <p:spPr/>
        <p:txBody>
          <a:bodyPr/>
          <a:lstStyle/>
          <a:p>
            <a:fld id="{A1A46220-5F31-054F-829E-2C8DD58578D9}" type="datetime1">
              <a:rPr lang="fr-FR" smtClean="0"/>
              <a:t>01/12/2023</a:t>
            </a:fld>
            <a:endParaRPr lang="en-US"/>
          </a:p>
        </p:txBody>
      </p:sp>
      <p:sp>
        <p:nvSpPr>
          <p:cNvPr id="5" name="Footer Placeholder 4">
            <a:extLst>
              <a:ext uri="{FF2B5EF4-FFF2-40B4-BE49-F238E27FC236}">
                <a16:creationId xmlns:a16="http://schemas.microsoft.com/office/drawing/2014/main" id="{B831D1F4-C607-7D45-8C72-7B056675F7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A233B8-070C-E242-BD99-43EFF51F0A48}"/>
              </a:ext>
            </a:extLst>
          </p:cNvPr>
          <p:cNvSpPr>
            <a:spLocks noGrp="1"/>
          </p:cNvSpPr>
          <p:nvPr>
            <p:ph type="sldNum" sz="quarter" idx="12"/>
          </p:nvPr>
        </p:nvSpPr>
        <p:spPr/>
        <p:txBody>
          <a:bodyPr/>
          <a:lstStyle/>
          <a:p>
            <a:fld id="{2C00AAB1-F1A6-8C45-B1C5-6BE428B2B19C}" type="slidenum">
              <a:rPr lang="en-US" smtClean="0"/>
              <a:t>‹#›</a:t>
            </a:fld>
            <a:endParaRPr lang="en-US"/>
          </a:p>
        </p:txBody>
      </p:sp>
    </p:spTree>
    <p:extLst>
      <p:ext uri="{BB962C8B-B14F-4D97-AF65-F5344CB8AC3E}">
        <p14:creationId xmlns:p14="http://schemas.microsoft.com/office/powerpoint/2010/main" val="2067676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4CCC1F-806A-A04F-A6CF-21AD3A4921C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23341FA-EDDA-BF45-B395-B7A1789D4D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F6CBD8C-98F4-5B43-A245-FAFCBE7C2C6B}"/>
              </a:ext>
            </a:extLst>
          </p:cNvPr>
          <p:cNvSpPr>
            <a:spLocks noGrp="1"/>
          </p:cNvSpPr>
          <p:nvPr>
            <p:ph type="dt" sz="half" idx="10"/>
          </p:nvPr>
        </p:nvSpPr>
        <p:spPr/>
        <p:txBody>
          <a:bodyPr/>
          <a:lstStyle/>
          <a:p>
            <a:fld id="{1DFB39B4-ECD0-F745-9EE0-E749E7ACF8AC}" type="datetime1">
              <a:rPr lang="fr-FR" smtClean="0"/>
              <a:t>01/12/2023</a:t>
            </a:fld>
            <a:endParaRPr lang="en-US"/>
          </a:p>
        </p:txBody>
      </p:sp>
      <p:sp>
        <p:nvSpPr>
          <p:cNvPr id="5" name="Footer Placeholder 4">
            <a:extLst>
              <a:ext uri="{FF2B5EF4-FFF2-40B4-BE49-F238E27FC236}">
                <a16:creationId xmlns:a16="http://schemas.microsoft.com/office/drawing/2014/main" id="{41A88131-6931-FC4A-8C7B-B4FD803C4D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C1FF46-79B8-504D-9489-B2757FFB71AB}"/>
              </a:ext>
            </a:extLst>
          </p:cNvPr>
          <p:cNvSpPr>
            <a:spLocks noGrp="1"/>
          </p:cNvSpPr>
          <p:nvPr>
            <p:ph type="sldNum" sz="quarter" idx="12"/>
          </p:nvPr>
        </p:nvSpPr>
        <p:spPr/>
        <p:txBody>
          <a:bodyPr/>
          <a:lstStyle/>
          <a:p>
            <a:fld id="{2C00AAB1-F1A6-8C45-B1C5-6BE428B2B19C}" type="slidenum">
              <a:rPr lang="en-US" smtClean="0"/>
              <a:t>‹#›</a:t>
            </a:fld>
            <a:endParaRPr lang="en-US"/>
          </a:p>
        </p:txBody>
      </p:sp>
    </p:spTree>
    <p:extLst>
      <p:ext uri="{BB962C8B-B14F-4D97-AF65-F5344CB8AC3E}">
        <p14:creationId xmlns:p14="http://schemas.microsoft.com/office/powerpoint/2010/main" val="2058275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CC536-E84E-534C-A57E-A8943C353302}"/>
              </a:ext>
            </a:extLst>
          </p:cNvPr>
          <p:cNvSpPr>
            <a:spLocks noGrp="1"/>
          </p:cNvSpPr>
          <p:nvPr>
            <p:ph type="title"/>
          </p:nvPr>
        </p:nvSpPr>
        <p:spPr/>
        <p:txBody>
          <a:body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3F998C64-6130-D143-86EC-FD3BB4D7FC0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B74C8586-AFB1-6249-BE94-13001DC929BD}"/>
              </a:ext>
            </a:extLst>
          </p:cNvPr>
          <p:cNvSpPr>
            <a:spLocks noGrp="1"/>
          </p:cNvSpPr>
          <p:nvPr>
            <p:ph type="dt" sz="half" idx="10"/>
          </p:nvPr>
        </p:nvSpPr>
        <p:spPr/>
        <p:txBody>
          <a:bodyPr/>
          <a:lstStyle/>
          <a:p>
            <a:fld id="{D5BD9F5F-3281-0340-9AC1-7BFDCB53B73F}" type="datetime1">
              <a:rPr lang="fr-FR" smtClean="0"/>
              <a:t>01/12/2023</a:t>
            </a:fld>
            <a:endParaRPr lang="en-US"/>
          </a:p>
        </p:txBody>
      </p:sp>
      <p:sp>
        <p:nvSpPr>
          <p:cNvPr id="5" name="Footer Placeholder 4">
            <a:extLst>
              <a:ext uri="{FF2B5EF4-FFF2-40B4-BE49-F238E27FC236}">
                <a16:creationId xmlns:a16="http://schemas.microsoft.com/office/drawing/2014/main" id="{920D90DB-5336-C84B-97CE-921304DE0B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526C27-BAFA-4141-83C1-D45FFFAA7CE2}"/>
              </a:ext>
            </a:extLst>
          </p:cNvPr>
          <p:cNvSpPr>
            <a:spLocks noGrp="1"/>
          </p:cNvSpPr>
          <p:nvPr>
            <p:ph type="sldNum" sz="quarter" idx="12"/>
          </p:nvPr>
        </p:nvSpPr>
        <p:spPr/>
        <p:txBody>
          <a:bodyPr/>
          <a:lstStyle/>
          <a:p>
            <a:fld id="{2C00AAB1-F1A6-8C45-B1C5-6BE428B2B19C}" type="slidenum">
              <a:rPr lang="en-US" smtClean="0"/>
              <a:t>‹#›</a:t>
            </a:fld>
            <a:endParaRPr lang="en-US"/>
          </a:p>
        </p:txBody>
      </p:sp>
    </p:spTree>
    <p:extLst>
      <p:ext uri="{BB962C8B-B14F-4D97-AF65-F5344CB8AC3E}">
        <p14:creationId xmlns:p14="http://schemas.microsoft.com/office/powerpoint/2010/main" val="3661312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1077-9391-CE44-98CB-178C8F7E4F4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CCABF8E-7B31-6445-A6DC-DC956B596F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6034FB4-CC1C-3A4D-AF1C-C4F1E79CC313}"/>
              </a:ext>
            </a:extLst>
          </p:cNvPr>
          <p:cNvSpPr>
            <a:spLocks noGrp="1"/>
          </p:cNvSpPr>
          <p:nvPr>
            <p:ph type="dt" sz="half" idx="10"/>
          </p:nvPr>
        </p:nvSpPr>
        <p:spPr/>
        <p:txBody>
          <a:bodyPr/>
          <a:lstStyle/>
          <a:p>
            <a:fld id="{F95D81BA-733E-F640-BBE4-74C62987B977}" type="datetime1">
              <a:rPr lang="fr-FR" smtClean="0"/>
              <a:t>01/12/2023</a:t>
            </a:fld>
            <a:endParaRPr lang="en-US"/>
          </a:p>
        </p:txBody>
      </p:sp>
      <p:sp>
        <p:nvSpPr>
          <p:cNvPr id="5" name="Footer Placeholder 4">
            <a:extLst>
              <a:ext uri="{FF2B5EF4-FFF2-40B4-BE49-F238E27FC236}">
                <a16:creationId xmlns:a16="http://schemas.microsoft.com/office/drawing/2014/main" id="{E7B68863-B667-774E-B14F-9E742FE21B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BD4795-CD29-6B45-9197-4F32AC5FEC82}"/>
              </a:ext>
            </a:extLst>
          </p:cNvPr>
          <p:cNvSpPr>
            <a:spLocks noGrp="1"/>
          </p:cNvSpPr>
          <p:nvPr>
            <p:ph type="sldNum" sz="quarter" idx="12"/>
          </p:nvPr>
        </p:nvSpPr>
        <p:spPr/>
        <p:txBody>
          <a:bodyPr/>
          <a:lstStyle/>
          <a:p>
            <a:fld id="{2C00AAB1-F1A6-8C45-B1C5-6BE428B2B19C}" type="slidenum">
              <a:rPr lang="en-US" smtClean="0"/>
              <a:t>‹#›</a:t>
            </a:fld>
            <a:endParaRPr lang="en-US"/>
          </a:p>
        </p:txBody>
      </p:sp>
    </p:spTree>
    <p:extLst>
      <p:ext uri="{BB962C8B-B14F-4D97-AF65-F5344CB8AC3E}">
        <p14:creationId xmlns:p14="http://schemas.microsoft.com/office/powerpoint/2010/main" val="3123297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44164-4B74-8547-9834-9CFAB6D914F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19F2153-F206-624A-B41B-8ABA9AC3D5DB}"/>
              </a:ext>
            </a:extLst>
          </p:cNvPr>
          <p:cNvSpPr>
            <a:spLocks noGrp="1"/>
          </p:cNvSpPr>
          <p:nvPr>
            <p:ph sz="half" idx="1"/>
          </p:nvPr>
        </p:nvSpPr>
        <p:spPr>
          <a:xfrm>
            <a:off x="838200" y="1368107"/>
            <a:ext cx="5181600" cy="480885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a:extLst>
              <a:ext uri="{FF2B5EF4-FFF2-40B4-BE49-F238E27FC236}">
                <a16:creationId xmlns:a16="http://schemas.microsoft.com/office/drawing/2014/main" id="{12141FE6-3EA5-D94E-B1A3-E12F177ED292}"/>
              </a:ext>
            </a:extLst>
          </p:cNvPr>
          <p:cNvSpPr>
            <a:spLocks noGrp="1"/>
          </p:cNvSpPr>
          <p:nvPr>
            <p:ph sz="half" idx="2"/>
          </p:nvPr>
        </p:nvSpPr>
        <p:spPr>
          <a:xfrm>
            <a:off x="6172200" y="1368107"/>
            <a:ext cx="5181600" cy="480885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AC95422-E808-C045-8D25-A90A4B691786}"/>
              </a:ext>
            </a:extLst>
          </p:cNvPr>
          <p:cNvSpPr>
            <a:spLocks noGrp="1"/>
          </p:cNvSpPr>
          <p:nvPr>
            <p:ph type="dt" sz="half" idx="10"/>
          </p:nvPr>
        </p:nvSpPr>
        <p:spPr/>
        <p:txBody>
          <a:bodyPr/>
          <a:lstStyle/>
          <a:p>
            <a:fld id="{7AEE6141-6156-E14E-9C23-9F517F29B3BE}" type="datetime1">
              <a:rPr lang="fr-FR" smtClean="0"/>
              <a:t>01/12/2023</a:t>
            </a:fld>
            <a:endParaRPr lang="en-US"/>
          </a:p>
        </p:txBody>
      </p:sp>
      <p:sp>
        <p:nvSpPr>
          <p:cNvPr id="6" name="Footer Placeholder 5">
            <a:extLst>
              <a:ext uri="{FF2B5EF4-FFF2-40B4-BE49-F238E27FC236}">
                <a16:creationId xmlns:a16="http://schemas.microsoft.com/office/drawing/2014/main" id="{204BB7AF-B51B-7F44-9F60-382A722FBC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63DBF2-BC75-E64B-8BD3-26BE831472A2}"/>
              </a:ext>
            </a:extLst>
          </p:cNvPr>
          <p:cNvSpPr>
            <a:spLocks noGrp="1"/>
          </p:cNvSpPr>
          <p:nvPr>
            <p:ph type="sldNum" sz="quarter" idx="12"/>
          </p:nvPr>
        </p:nvSpPr>
        <p:spPr/>
        <p:txBody>
          <a:bodyPr/>
          <a:lstStyle/>
          <a:p>
            <a:fld id="{2C00AAB1-F1A6-8C45-B1C5-6BE428B2B19C}" type="slidenum">
              <a:rPr lang="en-US" smtClean="0"/>
              <a:t>‹#›</a:t>
            </a:fld>
            <a:endParaRPr lang="en-US"/>
          </a:p>
        </p:txBody>
      </p:sp>
    </p:spTree>
    <p:extLst>
      <p:ext uri="{BB962C8B-B14F-4D97-AF65-F5344CB8AC3E}">
        <p14:creationId xmlns:p14="http://schemas.microsoft.com/office/powerpoint/2010/main" val="2379853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D159F-94A6-D743-A65E-CCFEC68EC1F7}"/>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2F30923-EBA0-7648-9621-74CABA0EF5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191A3C9-B36A-CF4E-8247-9E05D4A0582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D818485-9D53-BC44-91FD-6000CF50EC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9866FD0-0529-7142-974E-B24283A81FF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3E07D86-B16D-8946-9859-661AA387C87A}"/>
              </a:ext>
            </a:extLst>
          </p:cNvPr>
          <p:cNvSpPr>
            <a:spLocks noGrp="1"/>
          </p:cNvSpPr>
          <p:nvPr>
            <p:ph type="dt" sz="half" idx="10"/>
          </p:nvPr>
        </p:nvSpPr>
        <p:spPr/>
        <p:txBody>
          <a:bodyPr/>
          <a:lstStyle/>
          <a:p>
            <a:fld id="{5CD04F72-E791-B44D-91C9-FB73010BA9D8}" type="datetime1">
              <a:rPr lang="fr-FR" smtClean="0"/>
              <a:t>01/12/2023</a:t>
            </a:fld>
            <a:endParaRPr lang="en-US"/>
          </a:p>
        </p:txBody>
      </p:sp>
      <p:sp>
        <p:nvSpPr>
          <p:cNvPr id="8" name="Footer Placeholder 7">
            <a:extLst>
              <a:ext uri="{FF2B5EF4-FFF2-40B4-BE49-F238E27FC236}">
                <a16:creationId xmlns:a16="http://schemas.microsoft.com/office/drawing/2014/main" id="{F5B9EB77-9316-714A-9257-709C4B2BF2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E89659-354A-E748-A463-21D30B601C2C}"/>
              </a:ext>
            </a:extLst>
          </p:cNvPr>
          <p:cNvSpPr>
            <a:spLocks noGrp="1"/>
          </p:cNvSpPr>
          <p:nvPr>
            <p:ph type="sldNum" sz="quarter" idx="12"/>
          </p:nvPr>
        </p:nvSpPr>
        <p:spPr/>
        <p:txBody>
          <a:bodyPr/>
          <a:lstStyle/>
          <a:p>
            <a:fld id="{2C00AAB1-F1A6-8C45-B1C5-6BE428B2B19C}" type="slidenum">
              <a:rPr lang="en-US" smtClean="0"/>
              <a:t>‹#›</a:t>
            </a:fld>
            <a:endParaRPr lang="en-US"/>
          </a:p>
        </p:txBody>
      </p:sp>
    </p:spTree>
    <p:extLst>
      <p:ext uri="{BB962C8B-B14F-4D97-AF65-F5344CB8AC3E}">
        <p14:creationId xmlns:p14="http://schemas.microsoft.com/office/powerpoint/2010/main" val="2579164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493F2-FEC7-B94E-BD94-3BD258F6656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9FF0E83-B5DA-AF4B-AA68-ACC3FC37ABE4}"/>
              </a:ext>
            </a:extLst>
          </p:cNvPr>
          <p:cNvSpPr>
            <a:spLocks noGrp="1"/>
          </p:cNvSpPr>
          <p:nvPr>
            <p:ph type="dt" sz="half" idx="10"/>
          </p:nvPr>
        </p:nvSpPr>
        <p:spPr/>
        <p:txBody>
          <a:bodyPr/>
          <a:lstStyle/>
          <a:p>
            <a:fld id="{358301A5-BDCD-F34C-B916-0AF93FD700D3}" type="datetime1">
              <a:rPr lang="fr-FR" smtClean="0"/>
              <a:t>01/12/2023</a:t>
            </a:fld>
            <a:endParaRPr lang="en-US"/>
          </a:p>
        </p:txBody>
      </p:sp>
      <p:sp>
        <p:nvSpPr>
          <p:cNvPr id="4" name="Footer Placeholder 3">
            <a:extLst>
              <a:ext uri="{FF2B5EF4-FFF2-40B4-BE49-F238E27FC236}">
                <a16:creationId xmlns:a16="http://schemas.microsoft.com/office/drawing/2014/main" id="{EDC17DDA-3AA9-A744-89AA-A64B25F6CA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4272EB-717F-A844-A6CA-25FB16DA6EFA}"/>
              </a:ext>
            </a:extLst>
          </p:cNvPr>
          <p:cNvSpPr>
            <a:spLocks noGrp="1"/>
          </p:cNvSpPr>
          <p:nvPr>
            <p:ph type="sldNum" sz="quarter" idx="12"/>
          </p:nvPr>
        </p:nvSpPr>
        <p:spPr/>
        <p:txBody>
          <a:bodyPr/>
          <a:lstStyle/>
          <a:p>
            <a:fld id="{2C00AAB1-F1A6-8C45-B1C5-6BE428B2B19C}" type="slidenum">
              <a:rPr lang="en-US" smtClean="0"/>
              <a:t>‹#›</a:t>
            </a:fld>
            <a:endParaRPr lang="en-US"/>
          </a:p>
        </p:txBody>
      </p:sp>
    </p:spTree>
    <p:extLst>
      <p:ext uri="{BB962C8B-B14F-4D97-AF65-F5344CB8AC3E}">
        <p14:creationId xmlns:p14="http://schemas.microsoft.com/office/powerpoint/2010/main" val="1660924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B9BA28-B446-1F4F-8410-521AD9C16A92}"/>
              </a:ext>
            </a:extLst>
          </p:cNvPr>
          <p:cNvSpPr>
            <a:spLocks noGrp="1"/>
          </p:cNvSpPr>
          <p:nvPr>
            <p:ph type="dt" sz="half" idx="10"/>
          </p:nvPr>
        </p:nvSpPr>
        <p:spPr/>
        <p:txBody>
          <a:bodyPr/>
          <a:lstStyle/>
          <a:p>
            <a:fld id="{5A6FAA18-46AB-A84B-AB37-9B0F24D18471}" type="datetime1">
              <a:rPr lang="fr-FR" smtClean="0"/>
              <a:t>01/12/2023</a:t>
            </a:fld>
            <a:endParaRPr lang="en-US"/>
          </a:p>
        </p:txBody>
      </p:sp>
      <p:sp>
        <p:nvSpPr>
          <p:cNvPr id="3" name="Footer Placeholder 2">
            <a:extLst>
              <a:ext uri="{FF2B5EF4-FFF2-40B4-BE49-F238E27FC236}">
                <a16:creationId xmlns:a16="http://schemas.microsoft.com/office/drawing/2014/main" id="{1545F782-7CF0-E143-A2B2-EE820597A1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4F9C49-3A32-B943-BC1F-23C425F9AD3B}"/>
              </a:ext>
            </a:extLst>
          </p:cNvPr>
          <p:cNvSpPr>
            <a:spLocks noGrp="1"/>
          </p:cNvSpPr>
          <p:nvPr>
            <p:ph type="sldNum" sz="quarter" idx="12"/>
          </p:nvPr>
        </p:nvSpPr>
        <p:spPr/>
        <p:txBody>
          <a:bodyPr/>
          <a:lstStyle/>
          <a:p>
            <a:fld id="{2C00AAB1-F1A6-8C45-B1C5-6BE428B2B19C}" type="slidenum">
              <a:rPr lang="en-US" smtClean="0"/>
              <a:t>‹#›</a:t>
            </a:fld>
            <a:endParaRPr lang="en-US"/>
          </a:p>
        </p:txBody>
      </p:sp>
    </p:spTree>
    <p:extLst>
      <p:ext uri="{BB962C8B-B14F-4D97-AF65-F5344CB8AC3E}">
        <p14:creationId xmlns:p14="http://schemas.microsoft.com/office/powerpoint/2010/main" val="3885246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02E3-80E3-0F44-9FDB-92565245F92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6211E1F-C929-5B47-8D17-016A9F7695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8A4B92A-EE5C-2444-A132-18A43917AC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61651E4-C5CD-6C42-BC2D-DED6932295D2}"/>
              </a:ext>
            </a:extLst>
          </p:cNvPr>
          <p:cNvSpPr>
            <a:spLocks noGrp="1"/>
          </p:cNvSpPr>
          <p:nvPr>
            <p:ph type="dt" sz="half" idx="10"/>
          </p:nvPr>
        </p:nvSpPr>
        <p:spPr/>
        <p:txBody>
          <a:bodyPr/>
          <a:lstStyle/>
          <a:p>
            <a:fld id="{19104292-7EC0-E344-81C6-5245CF3ECBAE}" type="datetime1">
              <a:rPr lang="fr-FR" smtClean="0"/>
              <a:t>01/12/2023</a:t>
            </a:fld>
            <a:endParaRPr lang="en-US"/>
          </a:p>
        </p:txBody>
      </p:sp>
      <p:sp>
        <p:nvSpPr>
          <p:cNvPr id="6" name="Footer Placeholder 5">
            <a:extLst>
              <a:ext uri="{FF2B5EF4-FFF2-40B4-BE49-F238E27FC236}">
                <a16:creationId xmlns:a16="http://schemas.microsoft.com/office/drawing/2014/main" id="{3A59C56B-5E67-AB4C-86CD-8BD5D7F1C8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EF48FA-9796-7946-A0CE-8BB176C04107}"/>
              </a:ext>
            </a:extLst>
          </p:cNvPr>
          <p:cNvSpPr>
            <a:spLocks noGrp="1"/>
          </p:cNvSpPr>
          <p:nvPr>
            <p:ph type="sldNum" sz="quarter" idx="12"/>
          </p:nvPr>
        </p:nvSpPr>
        <p:spPr/>
        <p:txBody>
          <a:bodyPr/>
          <a:lstStyle/>
          <a:p>
            <a:fld id="{2C00AAB1-F1A6-8C45-B1C5-6BE428B2B19C}" type="slidenum">
              <a:rPr lang="en-US" smtClean="0"/>
              <a:t>‹#›</a:t>
            </a:fld>
            <a:endParaRPr lang="en-US"/>
          </a:p>
        </p:txBody>
      </p:sp>
    </p:spTree>
    <p:extLst>
      <p:ext uri="{BB962C8B-B14F-4D97-AF65-F5344CB8AC3E}">
        <p14:creationId xmlns:p14="http://schemas.microsoft.com/office/powerpoint/2010/main" val="1481347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8B19E-0471-6340-A6D7-E0AC9221173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1291A07-CBC0-B944-B781-C6AB3C6A2F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48F8CF17-F028-5B4C-A34A-193711BE5B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2D6D79F-5FE8-154E-8ADC-649C4EE17C50}"/>
              </a:ext>
            </a:extLst>
          </p:cNvPr>
          <p:cNvSpPr>
            <a:spLocks noGrp="1"/>
          </p:cNvSpPr>
          <p:nvPr>
            <p:ph type="dt" sz="half" idx="10"/>
          </p:nvPr>
        </p:nvSpPr>
        <p:spPr/>
        <p:txBody>
          <a:bodyPr/>
          <a:lstStyle/>
          <a:p>
            <a:fld id="{4C523FCB-293A-D844-AF83-4B7D2FFF87BC}" type="datetime1">
              <a:rPr lang="fr-FR" smtClean="0"/>
              <a:t>01/12/2023</a:t>
            </a:fld>
            <a:endParaRPr lang="en-US"/>
          </a:p>
        </p:txBody>
      </p:sp>
      <p:sp>
        <p:nvSpPr>
          <p:cNvPr id="6" name="Footer Placeholder 5">
            <a:extLst>
              <a:ext uri="{FF2B5EF4-FFF2-40B4-BE49-F238E27FC236}">
                <a16:creationId xmlns:a16="http://schemas.microsoft.com/office/drawing/2014/main" id="{4AD04A12-BA22-1F43-8BEA-F81518BBDC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BF38D8-2AC3-C34E-9299-C1706D029CFE}"/>
              </a:ext>
            </a:extLst>
          </p:cNvPr>
          <p:cNvSpPr>
            <a:spLocks noGrp="1"/>
          </p:cNvSpPr>
          <p:nvPr>
            <p:ph type="sldNum" sz="quarter" idx="12"/>
          </p:nvPr>
        </p:nvSpPr>
        <p:spPr/>
        <p:txBody>
          <a:bodyPr/>
          <a:lstStyle/>
          <a:p>
            <a:fld id="{2C00AAB1-F1A6-8C45-B1C5-6BE428B2B19C}" type="slidenum">
              <a:rPr lang="en-US" smtClean="0"/>
              <a:t>‹#›</a:t>
            </a:fld>
            <a:endParaRPr lang="en-US"/>
          </a:p>
        </p:txBody>
      </p:sp>
    </p:spTree>
    <p:extLst>
      <p:ext uri="{BB962C8B-B14F-4D97-AF65-F5344CB8AC3E}">
        <p14:creationId xmlns:p14="http://schemas.microsoft.com/office/powerpoint/2010/main" val="3295312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12B62C-A88F-9345-A860-F1BFF7C6B652}"/>
              </a:ext>
            </a:extLst>
          </p:cNvPr>
          <p:cNvSpPr>
            <a:spLocks noGrp="1"/>
          </p:cNvSpPr>
          <p:nvPr>
            <p:ph type="title"/>
          </p:nvPr>
        </p:nvSpPr>
        <p:spPr>
          <a:xfrm>
            <a:off x="838200" y="131445"/>
            <a:ext cx="10515600" cy="1057275"/>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E5520B84-00F9-5F47-83DD-6AF77ED7F30C}"/>
              </a:ext>
            </a:extLst>
          </p:cNvPr>
          <p:cNvSpPr>
            <a:spLocks noGrp="1"/>
          </p:cNvSpPr>
          <p:nvPr>
            <p:ph type="body" idx="1"/>
          </p:nvPr>
        </p:nvSpPr>
        <p:spPr>
          <a:xfrm>
            <a:off x="838200" y="1381760"/>
            <a:ext cx="10515600" cy="4882406"/>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C48C1A4E-9B0E-CD4B-BC24-043C85B513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Open Sans" pitchFamily="2" charset="0"/>
                <a:ea typeface="Open Sans" pitchFamily="2" charset="0"/>
                <a:cs typeface="Open Sans" pitchFamily="2" charset="0"/>
              </a:defRPr>
            </a:lvl1pPr>
          </a:lstStyle>
          <a:p>
            <a:fld id="{3CE26462-2C84-B04D-975D-553DF03855C7}" type="datetime1">
              <a:rPr lang="fr-FR" smtClean="0"/>
              <a:t>01/12/2023</a:t>
            </a:fld>
            <a:endParaRPr lang="en-US"/>
          </a:p>
        </p:txBody>
      </p:sp>
      <p:sp>
        <p:nvSpPr>
          <p:cNvPr id="5" name="Footer Placeholder 4">
            <a:extLst>
              <a:ext uri="{FF2B5EF4-FFF2-40B4-BE49-F238E27FC236}">
                <a16:creationId xmlns:a16="http://schemas.microsoft.com/office/drawing/2014/main" id="{C9E4C1AB-08B3-FF4C-9C21-44F4CE2F4D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Open Sans" pitchFamily="2" charset="0"/>
                <a:ea typeface="Open Sans" pitchFamily="2" charset="0"/>
                <a:cs typeface="Open Sans" pitchFamily="2" charset="0"/>
              </a:defRPr>
            </a:lvl1pPr>
          </a:lstStyle>
          <a:p>
            <a:endParaRPr lang="en-US"/>
          </a:p>
        </p:txBody>
      </p:sp>
      <p:sp>
        <p:nvSpPr>
          <p:cNvPr id="6" name="Slide Number Placeholder 5">
            <a:extLst>
              <a:ext uri="{FF2B5EF4-FFF2-40B4-BE49-F238E27FC236}">
                <a16:creationId xmlns:a16="http://schemas.microsoft.com/office/drawing/2014/main" id="{E19BA37E-6115-9149-9678-FC5F9198F7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Open Sans" pitchFamily="2" charset="0"/>
                <a:ea typeface="Open Sans" pitchFamily="2" charset="0"/>
                <a:cs typeface="Open Sans" pitchFamily="2" charset="0"/>
              </a:defRPr>
            </a:lvl1pPr>
          </a:lstStyle>
          <a:p>
            <a:fld id="{2C00AAB1-F1A6-8C45-B1C5-6BE428B2B19C}" type="slidenum">
              <a:rPr lang="en-US" smtClean="0"/>
              <a:pPr/>
              <a:t>‹#›</a:t>
            </a:fld>
            <a:endParaRPr lang="en-US"/>
          </a:p>
        </p:txBody>
      </p:sp>
    </p:spTree>
    <p:extLst>
      <p:ext uri="{BB962C8B-B14F-4D97-AF65-F5344CB8AC3E}">
        <p14:creationId xmlns:p14="http://schemas.microsoft.com/office/powerpoint/2010/main" val="28847701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0" i="0" kern="1200">
          <a:solidFill>
            <a:srgbClr val="C00000"/>
          </a:solidFill>
          <a:latin typeface="Open Sans" pitchFamily="2" charset="0"/>
          <a:ea typeface="Open Sans" pitchFamily="2" charset="0"/>
          <a:cs typeface="Open Sans" pitchFamily="2"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b="0" i="0" kern="1200">
          <a:solidFill>
            <a:schemeClr val="tx1"/>
          </a:solidFill>
          <a:latin typeface="Open Sans Light" pitchFamily="2" charset="0"/>
          <a:ea typeface="Open Sans Light" pitchFamily="2" charset="0"/>
          <a:cs typeface="Open Sans Light" pitchFamily="2"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i="0" kern="1200">
          <a:solidFill>
            <a:schemeClr val="tx1"/>
          </a:solidFill>
          <a:latin typeface="Open Sans Light" pitchFamily="2" charset="0"/>
          <a:ea typeface="Open Sans Light" pitchFamily="2" charset="0"/>
          <a:cs typeface="Open Sans Light" pitchFamily="2"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tx1"/>
          </a:solidFill>
          <a:latin typeface="Open Sans Light" pitchFamily="2" charset="0"/>
          <a:ea typeface="Open Sans Light" pitchFamily="2" charset="0"/>
          <a:cs typeface="Open Sans Light" pitchFamily="2"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solidFill>
          <a:latin typeface="Open Sans Light" pitchFamily="2" charset="0"/>
          <a:ea typeface="Open Sans Light" pitchFamily="2" charset="0"/>
          <a:cs typeface="Open Sans Light" pitchFamily="2"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solidFill>
          <a:latin typeface="Open Sans Light" pitchFamily="2" charset="0"/>
          <a:ea typeface="Open Sans Light" pitchFamily="2" charset="0"/>
          <a:cs typeface="Open Sans Light"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jpeg"/><Relationship Id="rId10" Type="http://schemas.openxmlformats.org/officeDocument/2006/relationships/image" Target="../media/image44.png"/><Relationship Id="rId4" Type="http://schemas.openxmlformats.org/officeDocument/2006/relationships/image" Target="../media/image38.jpeg"/><Relationship Id="rId9" Type="http://schemas.openxmlformats.org/officeDocument/2006/relationships/image" Target="../media/image4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Google Shape;40;p1"/>
          <p:cNvSpPr txBox="1">
            <a:spLocks noGrp="1"/>
          </p:cNvSpPr>
          <p:nvPr>
            <p:ph type="ctrTitle"/>
          </p:nvPr>
        </p:nvSpPr>
        <p:spPr>
          <a:xfrm>
            <a:off x="1874520" y="1237518"/>
            <a:ext cx="9144000" cy="23876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C00000"/>
              </a:buClr>
              <a:buSzPct val="100000"/>
              <a:buFont typeface="Palatino Linotype"/>
              <a:buNone/>
            </a:pPr>
            <a:r>
              <a:rPr lang="en-US" dirty="0"/>
              <a:t>LEAF: Navigating Concept Drift in Cellular Networks</a:t>
            </a:r>
            <a:endParaRPr dirty="0"/>
          </a:p>
        </p:txBody>
      </p:sp>
      <p:sp>
        <p:nvSpPr>
          <p:cNvPr id="41" name="Google Shape;41;p1"/>
          <p:cNvSpPr txBox="1">
            <a:spLocks noGrp="1"/>
          </p:cNvSpPr>
          <p:nvPr>
            <p:ph type="subTitle" idx="1"/>
          </p:nvPr>
        </p:nvSpPr>
        <p:spPr>
          <a:xfrm>
            <a:off x="1524000" y="4039210"/>
            <a:ext cx="9144000" cy="692395"/>
          </a:xfrm>
          <a:prstGeom prst="rect">
            <a:avLst/>
          </a:prstGeom>
          <a:noFill/>
          <a:ln>
            <a:noFill/>
          </a:ln>
        </p:spPr>
        <p:txBody>
          <a:bodyPr spcFirstLastPara="1" wrap="square" lIns="91425" tIns="45700" rIns="91425" bIns="45700" anchor="t" anchorCtr="0">
            <a:normAutofit fontScale="92500" lnSpcReduction="10000"/>
          </a:bodyPr>
          <a:lstStyle/>
          <a:p>
            <a:pPr marL="0" lvl="0" indent="0" algn="ctr" rtl="0">
              <a:lnSpc>
                <a:spcPct val="90000"/>
              </a:lnSpc>
              <a:spcBef>
                <a:spcPts val="0"/>
              </a:spcBef>
              <a:spcAft>
                <a:spcPts val="0"/>
              </a:spcAft>
              <a:buClr>
                <a:srgbClr val="7F7F7F"/>
              </a:buClr>
              <a:buSzPts val="2400"/>
              <a:buNone/>
            </a:pPr>
            <a:r>
              <a:rPr lang="en-US" dirty="0"/>
              <a:t>Shinan Liu, </a:t>
            </a:r>
            <a:r>
              <a:rPr lang="en-US" b="1" dirty="0"/>
              <a:t>Francesco Bronzino</a:t>
            </a:r>
            <a:r>
              <a:rPr lang="en-US" dirty="0"/>
              <a:t>, Paul Schmitt, Arjun Nitin Bhagoji, Nick Feamster, Hector Garcia Crespo, Timothy Coyle, Brian Ward</a:t>
            </a:r>
          </a:p>
        </p:txBody>
      </p:sp>
      <p:pic>
        <p:nvPicPr>
          <p:cNvPr id="2050" name="Picture 2" descr="A simplistic logo for a paper titled 'LEAF: Navigating Concept Drift in Cellular Networks'. The logo features a stylized leaf, symbolizing growth and adaptation, intertwined with abstract, digital network lines to represent cellular networks. The leaf is green, and the network lines are blue, with the title 'LEAF' prominently displayed in modern, sleek font. The background is white to emphasize the clean and professional look of the logo.">
            <a:extLst>
              <a:ext uri="{FF2B5EF4-FFF2-40B4-BE49-F238E27FC236}">
                <a16:creationId xmlns:a16="http://schemas.microsoft.com/office/drawing/2014/main" id="{9D5F5BC2-5EC6-FA63-C8FC-5B680D2364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11" t="11833" r="22056" b="34166"/>
          <a:stretch/>
        </p:blipFill>
        <p:spPr bwMode="auto">
          <a:xfrm>
            <a:off x="317979" y="1893546"/>
            <a:ext cx="1711002" cy="164013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Verizon brand logos | Verizon Media Resources">
            <a:extLst>
              <a:ext uri="{FF2B5EF4-FFF2-40B4-BE49-F238E27FC236}">
                <a16:creationId xmlns:a16="http://schemas.microsoft.com/office/drawing/2014/main" id="{AC89A7C4-C104-643C-6FD3-D5971C1286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0600" y="5145697"/>
            <a:ext cx="27432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0E3583B-2409-6FE4-C7AF-CA379FFC83AD}"/>
              </a:ext>
            </a:extLst>
          </p:cNvPr>
          <p:cNvPicPr>
            <a:picLocks noChangeAspect="1"/>
          </p:cNvPicPr>
          <p:nvPr/>
        </p:nvPicPr>
        <p:blipFill>
          <a:blip r:embed="rId5"/>
          <a:srcRect/>
          <a:stretch/>
        </p:blipFill>
        <p:spPr>
          <a:xfrm>
            <a:off x="3842876" y="5362407"/>
            <a:ext cx="2160000" cy="846313"/>
          </a:xfrm>
          <a:prstGeom prst="rect">
            <a:avLst/>
          </a:prstGeom>
        </p:spPr>
      </p:pic>
      <p:pic>
        <p:nvPicPr>
          <p:cNvPr id="3" name="Picture 14">
            <a:extLst>
              <a:ext uri="{FF2B5EF4-FFF2-40B4-BE49-F238E27FC236}">
                <a16:creationId xmlns:a16="http://schemas.microsoft.com/office/drawing/2014/main" id="{93196E86-654D-4FD8-5E7E-E1C5897A26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3480" y="5432378"/>
            <a:ext cx="2340000" cy="5938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4BAB522B-4FE7-F6ED-30D6-A93940A5D9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6738" y="5249863"/>
            <a:ext cx="2340000" cy="9588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1" name="Google Shape;151;p13"/>
          <p:cNvSpPr txBox="1">
            <a:spLocks noGrp="1"/>
          </p:cNvSpPr>
          <p:nvPr>
            <p:ph type="title"/>
          </p:nvPr>
        </p:nvSpPr>
        <p:spPr>
          <a:xfrm>
            <a:off x="838200" y="365125"/>
            <a:ext cx="10515600" cy="91726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C00000"/>
              </a:buClr>
              <a:buSzPts val="4000"/>
              <a:buFont typeface="Palatino Linotype"/>
              <a:buNone/>
            </a:pPr>
            <a:r>
              <a:rPr lang="en-US" dirty="0">
                <a:solidFill>
                  <a:srgbClr val="C00000"/>
                </a:solidFill>
              </a:rPr>
              <a:t>Naïve retraining is either ineffective, or effective but very costly</a:t>
            </a:r>
          </a:p>
        </p:txBody>
      </p:sp>
      <p:sp>
        <p:nvSpPr>
          <p:cNvPr id="152" name="Google Shape;152;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dirty="0"/>
          </a:p>
        </p:txBody>
      </p:sp>
      <mc:AlternateContent xmlns:mc="http://schemas.openxmlformats.org/markup-compatibility/2006" xmlns:a14="http://schemas.microsoft.com/office/drawing/2010/main">
        <mc:Choice Requires="a14">
          <p:graphicFrame>
            <p:nvGraphicFramePr>
              <p:cNvPr id="3" name="Content Placeholder 4">
                <a:extLst>
                  <a:ext uri="{FF2B5EF4-FFF2-40B4-BE49-F238E27FC236}">
                    <a16:creationId xmlns:a16="http://schemas.microsoft.com/office/drawing/2014/main" id="{9701A61B-DFBC-7179-4153-EB5368434806}"/>
                  </a:ext>
                </a:extLst>
              </p:cNvPr>
              <p:cNvGraphicFramePr>
                <a:graphicFrameLocks noGrp="1"/>
              </p:cNvGraphicFramePr>
              <p:nvPr>
                <p:ph idx="1"/>
                <p:extLst>
                  <p:ext uri="{D42A27DB-BD31-4B8C-83A1-F6EECF244321}">
                    <p14:modId xmlns:p14="http://schemas.microsoft.com/office/powerpoint/2010/main" val="231502471"/>
                  </p:ext>
                </p:extLst>
              </p:nvPr>
            </p:nvGraphicFramePr>
            <p:xfrm>
              <a:off x="1706880" y="1885950"/>
              <a:ext cx="8778240" cy="4053840"/>
            </p:xfrm>
            <a:graphic>
              <a:graphicData uri="http://schemas.openxmlformats.org/drawingml/2006/table">
                <a:tbl>
                  <a:tblPr firstRow="1" bandRow="1">
                    <a:tableStyleId>{0505E3EF-67EA-436B-97B2-0124C06EBD24}</a:tableStyleId>
                  </a:tblPr>
                  <a:tblGrid>
                    <a:gridCol w="2743200">
                      <a:extLst>
                        <a:ext uri="{9D8B030D-6E8A-4147-A177-3AD203B41FA5}">
                          <a16:colId xmlns:a16="http://schemas.microsoft.com/office/drawing/2014/main" val="2386957829"/>
                        </a:ext>
                      </a:extLst>
                    </a:gridCol>
                    <a:gridCol w="274320">
                      <a:extLst>
                        <a:ext uri="{9D8B030D-6E8A-4147-A177-3AD203B41FA5}">
                          <a16:colId xmlns:a16="http://schemas.microsoft.com/office/drawing/2014/main" val="103507756"/>
                        </a:ext>
                      </a:extLst>
                    </a:gridCol>
                    <a:gridCol w="2743200">
                      <a:extLst>
                        <a:ext uri="{9D8B030D-6E8A-4147-A177-3AD203B41FA5}">
                          <a16:colId xmlns:a16="http://schemas.microsoft.com/office/drawing/2014/main" val="1414826800"/>
                        </a:ext>
                      </a:extLst>
                    </a:gridCol>
                    <a:gridCol w="274320">
                      <a:extLst>
                        <a:ext uri="{9D8B030D-6E8A-4147-A177-3AD203B41FA5}">
                          <a16:colId xmlns:a16="http://schemas.microsoft.com/office/drawing/2014/main" val="3378884947"/>
                        </a:ext>
                      </a:extLst>
                    </a:gridCol>
                    <a:gridCol w="2743200">
                      <a:extLst>
                        <a:ext uri="{9D8B030D-6E8A-4147-A177-3AD203B41FA5}">
                          <a16:colId xmlns:a16="http://schemas.microsoft.com/office/drawing/2014/main" val="2188863467"/>
                        </a:ext>
                      </a:extLst>
                    </a:gridCol>
                  </a:tblGrid>
                  <a:tr h="370840">
                    <a:tc>
                      <a:txBody>
                        <a:bodyPr/>
                        <a:lstStyle/>
                        <a:p>
                          <a:pPr algn="ctr"/>
                          <a:r>
                            <a:rPr lang="en-US" sz="2800" b="0" i="0" dirty="0">
                              <a:latin typeface="Open Sans Medium" pitchFamily="2" charset="0"/>
                              <a:ea typeface="Open Sans Medium" pitchFamily="2" charset="0"/>
                              <a:cs typeface="Open Sans Medium" pitchFamily="2" charset="0"/>
                            </a:rPr>
                            <a:t>Retraining</a:t>
                          </a:r>
                          <a:r>
                            <a:rPr lang="en-FR" sz="2800" b="0" i="0">
                              <a:latin typeface="Open Sans Medium" pitchFamily="2" charset="0"/>
                              <a:ea typeface="Open Sans Medium" pitchFamily="2" charset="0"/>
                              <a:cs typeface="Open Sans Medium" pitchFamily="2" charset="0"/>
                            </a:rPr>
                            <a:t> </a:t>
                          </a:r>
                          <a:r>
                            <a:rPr lang="en-FR" sz="2800" b="0" i="0" dirty="0">
                              <a:latin typeface="Open Sans Medium" pitchFamily="2" charset="0"/>
                              <a:ea typeface="Open Sans Medium" pitchFamily="2" charset="0"/>
                              <a:cs typeface="Open Sans Medium" pitchFamily="2" charset="0"/>
                            </a:rPr>
                            <a:t>period</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FR" sz="2800" b="0" i="0" dirty="0">
                            <a:latin typeface="Open Sans Medium" pitchFamily="2" charset="0"/>
                            <a:ea typeface="Open Sans Medium" pitchFamily="2" charset="0"/>
                            <a:cs typeface="Open Sans Medium" pitchFamily="2"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 xmlns:m="http://schemas.openxmlformats.org/officeDocument/2006/math">
                              <m:r>
                                <a:rPr lang="en-FR" sz="2800" b="0" i="1" smtClean="0">
                                  <a:latin typeface="Cambria Math" panose="02040503050406030204" pitchFamily="18" charset="0"/>
                                  <a:ea typeface="Cambria Math" panose="02040503050406030204" pitchFamily="18" charset="0"/>
                                  <a:cs typeface="Open Sans Medium" pitchFamily="2" charset="0"/>
                                </a:rPr>
                                <m:t>∆</m:t>
                              </m:r>
                              <m:bar>
                                <m:barPr>
                                  <m:pos m:val="top"/>
                                  <m:ctrlPr>
                                    <a:rPr lang="en-FR" sz="2800" b="0" i="1" smtClean="0">
                                      <a:latin typeface="Cambria Math" panose="02040503050406030204" pitchFamily="18" charset="0"/>
                                      <a:ea typeface="Cambria Math" panose="02040503050406030204" pitchFamily="18" charset="0"/>
                                      <a:cs typeface="Open Sans Medium" pitchFamily="2" charset="0"/>
                                    </a:rPr>
                                  </m:ctrlPr>
                                </m:barPr>
                                <m:e>
                                  <m:r>
                                    <a:rPr lang="en-US" sz="2800" b="0" i="1" smtClean="0">
                                      <a:latin typeface="Cambria Math" panose="02040503050406030204" pitchFamily="18" charset="0"/>
                                      <a:ea typeface="Cambria Math" panose="02040503050406030204" pitchFamily="18" charset="0"/>
                                      <a:cs typeface="Open Sans Medium" pitchFamily="2" charset="0"/>
                                    </a:rPr>
                                    <m:t>𝑅𝑀𝑆𝐸</m:t>
                                  </m:r>
                                </m:e>
                              </m:bar>
                            </m:oMath>
                          </a14:m>
                          <a:r>
                            <a:rPr lang="en-US" sz="2800" b="0" i="0" dirty="0">
                              <a:latin typeface="Open Sans Medium" pitchFamily="2" charset="0"/>
                              <a:ea typeface="Open Sans Medium" pitchFamily="2" charset="0"/>
                              <a:cs typeface="Open Sans Medium" pitchFamily="2" charset="0"/>
                            </a:rPr>
                            <a:t> of</a:t>
                          </a:r>
                          <a:r>
                            <a:rPr lang="en-US" sz="2800" b="0" i="0" baseline="0" dirty="0">
                              <a:latin typeface="Open Sans Medium" pitchFamily="2" charset="0"/>
                              <a:ea typeface="Open Sans Medium" pitchFamily="2" charset="0"/>
                              <a:cs typeface="Open Sans Medium" pitchFamily="2" charset="0"/>
                            </a:rPr>
                            <a:t> DVol</a:t>
                          </a:r>
                          <a:endParaRPr lang="en-FR" sz="2800" b="0" i="0" dirty="0">
                            <a:latin typeface="Open Sans Medium" pitchFamily="2" charset="0"/>
                            <a:ea typeface="Open Sans Medium" pitchFamily="2" charset="0"/>
                            <a:cs typeface="Open Sans Medium" pitchFamily="2"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FR" sz="2800" b="0" i="0" dirty="0">
                            <a:latin typeface="Open Sans Medium" pitchFamily="2" charset="0"/>
                            <a:ea typeface="Open Sans Medium" pitchFamily="2" charset="0"/>
                            <a:cs typeface="Open Sans Medium" pitchFamily="2"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800" b="0" i="0" dirty="0">
                              <a:latin typeface="Open Sans Medium" pitchFamily="2" charset="0"/>
                              <a:ea typeface="Open Sans Medium" pitchFamily="2" charset="0"/>
                              <a:cs typeface="Open Sans Medium" pitchFamily="2" charset="0"/>
                            </a:rPr>
                            <a:t>#Retrains</a:t>
                          </a:r>
                          <a:endParaRPr lang="en-FR" sz="2800" b="0" i="0" dirty="0">
                            <a:latin typeface="Open Sans Medium" pitchFamily="2" charset="0"/>
                            <a:ea typeface="Open Sans Medium" pitchFamily="2" charset="0"/>
                            <a:cs typeface="Open Sans Medium" pitchFamily="2"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18080612"/>
                      </a:ext>
                    </a:extLst>
                  </a:tr>
                  <a:tr h="370840">
                    <a:tc>
                      <a:txBody>
                        <a:bodyPr/>
                        <a:lstStyle/>
                        <a:p>
                          <a:pPr algn="r"/>
                          <a:r>
                            <a:rPr lang="en-US" sz="2800" b="0" i="0" dirty="0">
                              <a:latin typeface="Open Sans Light" pitchFamily="2" charset="0"/>
                              <a:ea typeface="Open Sans Light" pitchFamily="2" charset="0"/>
                              <a:cs typeface="Open Sans Light" pitchFamily="2" charset="0"/>
                            </a:rPr>
                            <a:t>Static</a:t>
                          </a:r>
                          <a:endParaRPr lang="en-FR" sz="2800" b="0" i="0" dirty="0">
                            <a:latin typeface="Open Sans Light" pitchFamily="2" charset="0"/>
                            <a:ea typeface="Open Sans Light" pitchFamily="2" charset="0"/>
                            <a:cs typeface="Open Sans Light"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FR" sz="2800" b="0" i="0" dirty="0">
                            <a:latin typeface="Open Sans Medium" pitchFamily="2" charset="0"/>
                            <a:ea typeface="Open Sans Medium" pitchFamily="2" charset="0"/>
                            <a:cs typeface="Open Sans Medium"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2800" b="0" i="0" dirty="0">
                              <a:latin typeface="Open Sans Light" pitchFamily="2" charset="0"/>
                              <a:ea typeface="Open Sans Light" pitchFamily="2" charset="0"/>
                              <a:cs typeface="Open Sans Light" pitchFamily="2" charset="0"/>
                            </a:rPr>
                            <a:t>-</a:t>
                          </a:r>
                          <a:endParaRPr lang="en-FR" sz="2800" b="0" i="0" dirty="0">
                            <a:latin typeface="Open Sans Light" pitchFamily="2" charset="0"/>
                            <a:ea typeface="Open Sans Light" pitchFamily="2" charset="0"/>
                            <a:cs typeface="Open Sans Light"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FR" sz="2800" b="0" i="0" dirty="0">
                            <a:latin typeface="Open Sans Light" pitchFamily="2" charset="0"/>
                            <a:ea typeface="Open Sans Light" pitchFamily="2" charset="0"/>
                            <a:cs typeface="Open Sans Light"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2800" b="0" i="0" dirty="0">
                              <a:latin typeface="Open Sans Light" pitchFamily="2" charset="0"/>
                              <a:ea typeface="Open Sans Light" pitchFamily="2" charset="0"/>
                              <a:cs typeface="Open Sans Light" pitchFamily="2" charset="0"/>
                            </a:rPr>
                            <a:t>-</a:t>
                          </a:r>
                          <a:endParaRPr lang="en-FR" sz="2800" b="0" i="0" dirty="0">
                            <a:latin typeface="Open Sans Light" pitchFamily="2" charset="0"/>
                            <a:ea typeface="Open Sans Light" pitchFamily="2" charset="0"/>
                            <a:cs typeface="Open Sans Light"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1779517"/>
                      </a:ext>
                    </a:extLst>
                  </a:tr>
                  <a:tr h="370840">
                    <a:tc>
                      <a:txBody>
                        <a:bodyPr/>
                        <a:lstStyle/>
                        <a:p>
                          <a:pPr algn="r"/>
                          <a:r>
                            <a:rPr lang="en-US" sz="2800" b="0" i="0" dirty="0">
                              <a:latin typeface="Open Sans Light" pitchFamily="2" charset="0"/>
                              <a:ea typeface="Open Sans Light" pitchFamily="2" charset="0"/>
                              <a:cs typeface="Open Sans Light" pitchFamily="2" charset="0"/>
                            </a:rPr>
                            <a:t>7 days</a:t>
                          </a:r>
                          <a:endParaRPr lang="en-FR" sz="2800" b="0" i="0" dirty="0">
                            <a:latin typeface="Open Sans Light" pitchFamily="2" charset="0"/>
                            <a:ea typeface="Open Sans Light" pitchFamily="2" charset="0"/>
                            <a:cs typeface="Open Sans Light"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FR" sz="2800" b="0" i="0" dirty="0">
                            <a:latin typeface="Open Sans Medium" pitchFamily="2" charset="0"/>
                            <a:ea typeface="Open Sans Medium" pitchFamily="2" charset="0"/>
                            <a:cs typeface="Open Sans Medium"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2800" b="0" i="0" dirty="0">
                              <a:latin typeface="Open Sans Light" pitchFamily="2" charset="0"/>
                              <a:ea typeface="Open Sans Light" pitchFamily="2" charset="0"/>
                              <a:cs typeface="Open Sans Light" pitchFamily="2" charset="0"/>
                            </a:rPr>
                            <a:t>-40.34%</a:t>
                          </a:r>
                          <a:endParaRPr lang="en-FR" sz="2800" b="0" i="0" dirty="0">
                            <a:latin typeface="Open Sans Light" pitchFamily="2" charset="0"/>
                            <a:ea typeface="Open Sans Light" pitchFamily="2" charset="0"/>
                            <a:cs typeface="Open Sans Light"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FR" sz="2800" b="0" i="0" dirty="0">
                            <a:latin typeface="Open Sans Light" pitchFamily="2" charset="0"/>
                            <a:ea typeface="Open Sans Light" pitchFamily="2" charset="0"/>
                            <a:cs typeface="Open Sans Light"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2800" b="0" i="0" dirty="0">
                              <a:latin typeface="Open Sans Light" pitchFamily="2" charset="0"/>
                              <a:ea typeface="Open Sans Light" pitchFamily="2" charset="0"/>
                              <a:cs typeface="Open Sans Light" pitchFamily="2" charset="0"/>
                            </a:rPr>
                            <a:t>169</a:t>
                          </a:r>
                          <a:endParaRPr lang="en-FR" sz="2800" b="0" i="0" dirty="0">
                            <a:latin typeface="Open Sans Light" pitchFamily="2" charset="0"/>
                            <a:ea typeface="Open Sans Light" pitchFamily="2" charset="0"/>
                            <a:cs typeface="Open Sans Light"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76741943"/>
                      </a:ext>
                    </a:extLst>
                  </a:tr>
                  <a:tr h="370840">
                    <a:tc>
                      <a:txBody>
                        <a:bodyPr/>
                        <a:lstStyle/>
                        <a:p>
                          <a:pPr algn="r"/>
                          <a:r>
                            <a:rPr lang="en-US" sz="2800" b="0" i="0" dirty="0">
                              <a:latin typeface="Open Sans Light" pitchFamily="2" charset="0"/>
                              <a:ea typeface="Open Sans Light" pitchFamily="2" charset="0"/>
                              <a:cs typeface="Open Sans Light" pitchFamily="2" charset="0"/>
                            </a:rPr>
                            <a:t>30 days</a:t>
                          </a:r>
                          <a:endParaRPr lang="en-FR" sz="2800" b="0" i="0" dirty="0">
                            <a:latin typeface="Open Sans Light" pitchFamily="2" charset="0"/>
                            <a:ea typeface="Open Sans Light" pitchFamily="2" charset="0"/>
                            <a:cs typeface="Open Sans Light"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FR" sz="2800" b="0" i="0" dirty="0">
                            <a:latin typeface="Open Sans Medium" pitchFamily="2" charset="0"/>
                            <a:ea typeface="Open Sans Medium" pitchFamily="2" charset="0"/>
                            <a:cs typeface="Open Sans Medium"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2800" b="0" i="0" dirty="0">
                              <a:latin typeface="Open Sans Light" pitchFamily="2" charset="0"/>
                              <a:ea typeface="Open Sans Light" pitchFamily="2" charset="0"/>
                              <a:cs typeface="Open Sans Light" pitchFamily="2" charset="0"/>
                            </a:rPr>
                            <a:t>-30.66%</a:t>
                          </a:r>
                          <a:endParaRPr lang="en-FR" sz="2800" b="0" i="0" dirty="0">
                            <a:latin typeface="Open Sans Light" pitchFamily="2" charset="0"/>
                            <a:ea typeface="Open Sans Light" pitchFamily="2" charset="0"/>
                            <a:cs typeface="Open Sans Light"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FR" sz="2800" b="0" i="0" dirty="0">
                            <a:latin typeface="Open Sans Light" pitchFamily="2" charset="0"/>
                            <a:ea typeface="Open Sans Light" pitchFamily="2" charset="0"/>
                            <a:cs typeface="Open Sans Light"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2800" b="0" i="0" dirty="0">
                              <a:latin typeface="Open Sans Light" pitchFamily="2" charset="0"/>
                              <a:ea typeface="Open Sans Light" pitchFamily="2" charset="0"/>
                              <a:cs typeface="Open Sans Light" pitchFamily="2" charset="0"/>
                            </a:rPr>
                            <a:t>39</a:t>
                          </a:r>
                          <a:endParaRPr lang="en-FR" sz="2800" b="0" i="0" dirty="0">
                            <a:latin typeface="Open Sans Light" pitchFamily="2" charset="0"/>
                            <a:ea typeface="Open Sans Light" pitchFamily="2" charset="0"/>
                            <a:cs typeface="Open Sans Light"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1138074"/>
                      </a:ext>
                    </a:extLst>
                  </a:tr>
                  <a:tr h="370840">
                    <a:tc>
                      <a:txBody>
                        <a:bodyPr/>
                        <a:lstStyle/>
                        <a:p>
                          <a:pPr algn="r"/>
                          <a:r>
                            <a:rPr lang="en-US" sz="2800" b="0" i="0" dirty="0">
                              <a:latin typeface="Open Sans Light" pitchFamily="2" charset="0"/>
                              <a:ea typeface="Open Sans Light" pitchFamily="2" charset="0"/>
                              <a:cs typeface="Open Sans Light" pitchFamily="2" charset="0"/>
                            </a:rPr>
                            <a:t>90 days</a:t>
                          </a:r>
                          <a:endParaRPr lang="en-FR" sz="2800" b="0" i="0" dirty="0">
                            <a:latin typeface="Open Sans Light" pitchFamily="2" charset="0"/>
                            <a:ea typeface="Open Sans Light" pitchFamily="2" charset="0"/>
                            <a:cs typeface="Open Sans Light"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FR" sz="2800" b="0" i="0" dirty="0">
                            <a:latin typeface="Open Sans Medium" pitchFamily="2" charset="0"/>
                            <a:ea typeface="Open Sans Medium" pitchFamily="2" charset="0"/>
                            <a:cs typeface="Open Sans Medium"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2800" b="0" i="0" dirty="0">
                              <a:latin typeface="Open Sans Light" pitchFamily="2" charset="0"/>
                              <a:ea typeface="Open Sans Light" pitchFamily="2" charset="0"/>
                              <a:cs typeface="Open Sans Light" pitchFamily="2" charset="0"/>
                            </a:rPr>
                            <a:t>-16.83%</a:t>
                          </a:r>
                          <a:endParaRPr lang="en-FR" sz="2800" b="0" i="0" dirty="0">
                            <a:latin typeface="Open Sans Light" pitchFamily="2" charset="0"/>
                            <a:ea typeface="Open Sans Light" pitchFamily="2" charset="0"/>
                            <a:cs typeface="Open Sans Light"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FR" sz="2800" b="0" i="0" dirty="0">
                            <a:latin typeface="Open Sans Light" pitchFamily="2" charset="0"/>
                            <a:ea typeface="Open Sans Light" pitchFamily="2" charset="0"/>
                            <a:cs typeface="Open Sans Light"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2800" b="0" i="0" dirty="0">
                              <a:latin typeface="Open Sans Light" pitchFamily="2" charset="0"/>
                              <a:ea typeface="Open Sans Light" pitchFamily="2" charset="0"/>
                              <a:cs typeface="Open Sans Light" pitchFamily="2" charset="0"/>
                            </a:rPr>
                            <a:t>13</a:t>
                          </a:r>
                          <a:endParaRPr lang="en-FR" sz="2800" b="0" i="0" dirty="0">
                            <a:latin typeface="Open Sans Light" pitchFamily="2" charset="0"/>
                            <a:ea typeface="Open Sans Light" pitchFamily="2" charset="0"/>
                            <a:cs typeface="Open Sans Light"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3827481"/>
                      </a:ext>
                    </a:extLst>
                  </a:tr>
                  <a:tr h="370840">
                    <a:tc>
                      <a:txBody>
                        <a:bodyPr/>
                        <a:lstStyle/>
                        <a:p>
                          <a:pPr algn="r"/>
                          <a:r>
                            <a:rPr lang="en-US" sz="2800" b="0" i="0" dirty="0">
                              <a:latin typeface="Open Sans Light" pitchFamily="2" charset="0"/>
                              <a:ea typeface="Open Sans Light" pitchFamily="2" charset="0"/>
                              <a:cs typeface="Open Sans Light" pitchFamily="2" charset="0"/>
                            </a:rPr>
                            <a:t>180 days</a:t>
                          </a:r>
                          <a:endParaRPr lang="en-FR" sz="2800" b="0" i="0" dirty="0">
                            <a:latin typeface="Open Sans Light" pitchFamily="2" charset="0"/>
                            <a:ea typeface="Open Sans Light" pitchFamily="2" charset="0"/>
                            <a:cs typeface="Open Sans Light"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FR" sz="2800" b="0" i="0" dirty="0">
                            <a:latin typeface="Open Sans Medium" pitchFamily="2" charset="0"/>
                            <a:ea typeface="Open Sans Medium" pitchFamily="2" charset="0"/>
                            <a:cs typeface="Open Sans Medium"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2800" b="0" i="0" dirty="0">
                              <a:latin typeface="Open Sans Light" pitchFamily="2" charset="0"/>
                              <a:ea typeface="Open Sans Light" pitchFamily="2" charset="0"/>
                              <a:cs typeface="Open Sans Light" pitchFamily="2" charset="0"/>
                            </a:rPr>
                            <a:t>-12.22%</a:t>
                          </a:r>
                          <a:endParaRPr lang="en-FR" sz="2800" b="0" i="0" dirty="0">
                            <a:latin typeface="Open Sans Light" pitchFamily="2" charset="0"/>
                            <a:ea typeface="Open Sans Light" pitchFamily="2" charset="0"/>
                            <a:cs typeface="Open Sans Light"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FR" sz="2800" b="0" i="0" dirty="0">
                            <a:latin typeface="Open Sans Light" pitchFamily="2" charset="0"/>
                            <a:ea typeface="Open Sans Light" pitchFamily="2" charset="0"/>
                            <a:cs typeface="Open Sans Light"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2800" b="0" i="0" dirty="0">
                              <a:latin typeface="Open Sans Light" pitchFamily="2" charset="0"/>
                              <a:ea typeface="Open Sans Light" pitchFamily="2" charset="0"/>
                              <a:cs typeface="Open Sans Light" pitchFamily="2" charset="0"/>
                            </a:rPr>
                            <a:t>6</a:t>
                          </a:r>
                          <a:endParaRPr lang="en-FR" sz="2800" b="0" i="0" dirty="0">
                            <a:latin typeface="Open Sans Light" pitchFamily="2" charset="0"/>
                            <a:ea typeface="Open Sans Light" pitchFamily="2" charset="0"/>
                            <a:cs typeface="Open Sans Light"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40292953"/>
                      </a:ext>
                    </a:extLst>
                  </a:tr>
                  <a:tr h="370840">
                    <a:tc>
                      <a:txBody>
                        <a:bodyPr/>
                        <a:lstStyle/>
                        <a:p>
                          <a:pPr algn="r"/>
                          <a:r>
                            <a:rPr lang="en-US" sz="2800" b="0" i="0" dirty="0">
                              <a:latin typeface="Open Sans Light" pitchFamily="2" charset="0"/>
                              <a:ea typeface="Open Sans Light" pitchFamily="2" charset="0"/>
                              <a:cs typeface="Open Sans Light" pitchFamily="2" charset="0"/>
                            </a:rPr>
                            <a:t>360 days</a:t>
                          </a:r>
                          <a:endParaRPr lang="en-FR" sz="2800" b="0" i="0" dirty="0">
                            <a:latin typeface="Open Sans Light" pitchFamily="2" charset="0"/>
                            <a:ea typeface="Open Sans Light" pitchFamily="2" charset="0"/>
                            <a:cs typeface="Open Sans Light"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FR" sz="2800" b="0" i="0" dirty="0">
                            <a:latin typeface="Open Sans Medium" pitchFamily="2" charset="0"/>
                            <a:ea typeface="Open Sans Medium" pitchFamily="2" charset="0"/>
                            <a:cs typeface="Open Sans Medium"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2800" b="0" i="0" dirty="0">
                              <a:latin typeface="Open Sans Light" pitchFamily="2" charset="0"/>
                              <a:ea typeface="Open Sans Light" pitchFamily="2" charset="0"/>
                              <a:cs typeface="Open Sans Light" pitchFamily="2" charset="0"/>
                            </a:rPr>
                            <a:t>-2.27%</a:t>
                          </a:r>
                          <a:endParaRPr lang="en-FR" sz="2800" b="0" i="0" dirty="0">
                            <a:latin typeface="Open Sans Light" pitchFamily="2" charset="0"/>
                            <a:ea typeface="Open Sans Light" pitchFamily="2" charset="0"/>
                            <a:cs typeface="Open Sans Light"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FR" sz="2800" b="0" i="0" dirty="0">
                            <a:latin typeface="Open Sans Light" pitchFamily="2" charset="0"/>
                            <a:ea typeface="Open Sans Light" pitchFamily="2" charset="0"/>
                            <a:cs typeface="Open Sans Light"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2800" b="0" i="0" dirty="0">
                              <a:latin typeface="Open Sans Light" pitchFamily="2" charset="0"/>
                              <a:ea typeface="Open Sans Light" pitchFamily="2" charset="0"/>
                              <a:cs typeface="Open Sans Light" pitchFamily="2" charset="0"/>
                            </a:rPr>
                            <a:t>3</a:t>
                          </a:r>
                          <a:endParaRPr lang="en-FR" sz="2800" b="0" i="0" dirty="0">
                            <a:latin typeface="Open Sans Light" pitchFamily="2" charset="0"/>
                            <a:ea typeface="Open Sans Light" pitchFamily="2" charset="0"/>
                            <a:cs typeface="Open Sans Light"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37245153"/>
                      </a:ext>
                    </a:extLst>
                  </a:tr>
                </a:tbl>
              </a:graphicData>
            </a:graphic>
          </p:graphicFrame>
        </mc:Choice>
        <mc:Fallback xmlns="">
          <p:graphicFrame>
            <p:nvGraphicFramePr>
              <p:cNvPr id="3" name="Content Placeholder 4">
                <a:extLst>
                  <a:ext uri="{FF2B5EF4-FFF2-40B4-BE49-F238E27FC236}">
                    <a16:creationId xmlns:a16="http://schemas.microsoft.com/office/drawing/2014/main" id="{9701A61B-DFBC-7179-4153-EB5368434806}"/>
                  </a:ext>
                </a:extLst>
              </p:cNvPr>
              <p:cNvGraphicFramePr>
                <a:graphicFrameLocks noGrp="1"/>
              </p:cNvGraphicFramePr>
              <p:nvPr>
                <p:ph idx="1"/>
                <p:extLst>
                  <p:ext uri="{D42A27DB-BD31-4B8C-83A1-F6EECF244321}">
                    <p14:modId xmlns:p14="http://schemas.microsoft.com/office/powerpoint/2010/main" val="231502471"/>
                  </p:ext>
                </p:extLst>
              </p:nvPr>
            </p:nvGraphicFramePr>
            <p:xfrm>
              <a:off x="1706880" y="1885950"/>
              <a:ext cx="8778240" cy="4053840"/>
            </p:xfrm>
            <a:graphic>
              <a:graphicData uri="http://schemas.openxmlformats.org/drawingml/2006/table">
                <a:tbl>
                  <a:tblPr firstRow="1" bandRow="1">
                    <a:tableStyleId>{0505E3EF-67EA-436B-97B2-0124C06EBD24}</a:tableStyleId>
                  </a:tblPr>
                  <a:tblGrid>
                    <a:gridCol w="2743200">
                      <a:extLst>
                        <a:ext uri="{9D8B030D-6E8A-4147-A177-3AD203B41FA5}">
                          <a16:colId xmlns:a16="http://schemas.microsoft.com/office/drawing/2014/main" val="2386957829"/>
                        </a:ext>
                      </a:extLst>
                    </a:gridCol>
                    <a:gridCol w="274320">
                      <a:extLst>
                        <a:ext uri="{9D8B030D-6E8A-4147-A177-3AD203B41FA5}">
                          <a16:colId xmlns:a16="http://schemas.microsoft.com/office/drawing/2014/main" val="103507756"/>
                        </a:ext>
                      </a:extLst>
                    </a:gridCol>
                    <a:gridCol w="2743200">
                      <a:extLst>
                        <a:ext uri="{9D8B030D-6E8A-4147-A177-3AD203B41FA5}">
                          <a16:colId xmlns:a16="http://schemas.microsoft.com/office/drawing/2014/main" val="1414826800"/>
                        </a:ext>
                      </a:extLst>
                    </a:gridCol>
                    <a:gridCol w="274320">
                      <a:extLst>
                        <a:ext uri="{9D8B030D-6E8A-4147-A177-3AD203B41FA5}">
                          <a16:colId xmlns:a16="http://schemas.microsoft.com/office/drawing/2014/main" val="3378884947"/>
                        </a:ext>
                      </a:extLst>
                    </a:gridCol>
                    <a:gridCol w="2743200">
                      <a:extLst>
                        <a:ext uri="{9D8B030D-6E8A-4147-A177-3AD203B41FA5}">
                          <a16:colId xmlns:a16="http://schemas.microsoft.com/office/drawing/2014/main" val="2188863467"/>
                        </a:ext>
                      </a:extLst>
                    </a:gridCol>
                  </a:tblGrid>
                  <a:tr h="944880">
                    <a:tc>
                      <a:txBody>
                        <a:bodyPr/>
                        <a:lstStyle/>
                        <a:p>
                          <a:pPr algn="ctr"/>
                          <a:r>
                            <a:rPr lang="en-US" sz="2800" b="0" i="0" dirty="0">
                              <a:latin typeface="Open Sans Medium" pitchFamily="2" charset="0"/>
                              <a:ea typeface="Open Sans Medium" pitchFamily="2" charset="0"/>
                              <a:cs typeface="Open Sans Medium" pitchFamily="2" charset="0"/>
                            </a:rPr>
                            <a:t>Retraining</a:t>
                          </a:r>
                          <a:r>
                            <a:rPr lang="en-FR" sz="2800" b="0" i="0">
                              <a:latin typeface="Open Sans Medium" pitchFamily="2" charset="0"/>
                              <a:ea typeface="Open Sans Medium" pitchFamily="2" charset="0"/>
                              <a:cs typeface="Open Sans Medium" pitchFamily="2" charset="0"/>
                            </a:rPr>
                            <a:t> </a:t>
                          </a:r>
                          <a:r>
                            <a:rPr lang="en-FR" sz="2800" b="0" i="0" dirty="0">
                              <a:latin typeface="Open Sans Medium" pitchFamily="2" charset="0"/>
                              <a:ea typeface="Open Sans Medium" pitchFamily="2" charset="0"/>
                              <a:cs typeface="Open Sans Medium" pitchFamily="2" charset="0"/>
                            </a:rPr>
                            <a:t>period</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FR" sz="2800" b="0" i="0" dirty="0">
                            <a:latin typeface="Open Sans Medium" pitchFamily="2" charset="0"/>
                            <a:ea typeface="Open Sans Medium" pitchFamily="2" charset="0"/>
                            <a:cs typeface="Open Sans Medium" pitchFamily="2"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10185" t="-6667" r="-110648" b="-344000"/>
                          </a:stretch>
                        </a:blipFill>
                      </a:tcPr>
                    </a:tc>
                    <a:tc>
                      <a:txBody>
                        <a:bodyPr/>
                        <a:lstStyle/>
                        <a:p>
                          <a:pPr algn="ctr"/>
                          <a:endParaRPr lang="en-FR" sz="2800" b="0" i="0" dirty="0">
                            <a:latin typeface="Open Sans Medium" pitchFamily="2" charset="0"/>
                            <a:ea typeface="Open Sans Medium" pitchFamily="2" charset="0"/>
                            <a:cs typeface="Open Sans Medium" pitchFamily="2"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800" b="0" i="0" dirty="0">
                              <a:latin typeface="Open Sans Medium" pitchFamily="2" charset="0"/>
                              <a:ea typeface="Open Sans Medium" pitchFamily="2" charset="0"/>
                              <a:cs typeface="Open Sans Medium" pitchFamily="2" charset="0"/>
                            </a:rPr>
                            <a:t>#Retrains</a:t>
                          </a:r>
                          <a:endParaRPr lang="en-FR" sz="2800" b="0" i="0" dirty="0">
                            <a:latin typeface="Open Sans Medium" pitchFamily="2" charset="0"/>
                            <a:ea typeface="Open Sans Medium" pitchFamily="2" charset="0"/>
                            <a:cs typeface="Open Sans Medium" pitchFamily="2"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18080612"/>
                      </a:ext>
                    </a:extLst>
                  </a:tr>
                  <a:tr h="518160">
                    <a:tc>
                      <a:txBody>
                        <a:bodyPr/>
                        <a:lstStyle/>
                        <a:p>
                          <a:pPr algn="r"/>
                          <a:r>
                            <a:rPr lang="en-US" sz="2800" b="0" i="0" dirty="0">
                              <a:latin typeface="Open Sans Light" pitchFamily="2" charset="0"/>
                              <a:ea typeface="Open Sans Light" pitchFamily="2" charset="0"/>
                              <a:cs typeface="Open Sans Light" pitchFamily="2" charset="0"/>
                            </a:rPr>
                            <a:t>Static</a:t>
                          </a:r>
                          <a:endParaRPr lang="en-FR" sz="2800" b="0" i="0" dirty="0">
                            <a:latin typeface="Open Sans Light" pitchFamily="2" charset="0"/>
                            <a:ea typeface="Open Sans Light" pitchFamily="2" charset="0"/>
                            <a:cs typeface="Open Sans Light"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FR" sz="2800" b="0" i="0" dirty="0">
                            <a:latin typeface="Open Sans Medium" pitchFamily="2" charset="0"/>
                            <a:ea typeface="Open Sans Medium" pitchFamily="2" charset="0"/>
                            <a:cs typeface="Open Sans Medium"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2800" b="0" i="0" dirty="0">
                              <a:latin typeface="Open Sans Light" pitchFamily="2" charset="0"/>
                              <a:ea typeface="Open Sans Light" pitchFamily="2" charset="0"/>
                              <a:cs typeface="Open Sans Light" pitchFamily="2" charset="0"/>
                            </a:rPr>
                            <a:t>-</a:t>
                          </a:r>
                          <a:endParaRPr lang="en-FR" sz="2800" b="0" i="0" dirty="0">
                            <a:latin typeface="Open Sans Light" pitchFamily="2" charset="0"/>
                            <a:ea typeface="Open Sans Light" pitchFamily="2" charset="0"/>
                            <a:cs typeface="Open Sans Light"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FR" sz="2800" b="0" i="0" dirty="0">
                            <a:latin typeface="Open Sans Light" pitchFamily="2" charset="0"/>
                            <a:ea typeface="Open Sans Light" pitchFamily="2" charset="0"/>
                            <a:cs typeface="Open Sans Light"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2800" b="0" i="0" dirty="0">
                              <a:latin typeface="Open Sans Light" pitchFamily="2" charset="0"/>
                              <a:ea typeface="Open Sans Light" pitchFamily="2" charset="0"/>
                              <a:cs typeface="Open Sans Light" pitchFamily="2" charset="0"/>
                            </a:rPr>
                            <a:t>-</a:t>
                          </a:r>
                          <a:endParaRPr lang="en-FR" sz="2800" b="0" i="0" dirty="0">
                            <a:latin typeface="Open Sans Light" pitchFamily="2" charset="0"/>
                            <a:ea typeface="Open Sans Light" pitchFamily="2" charset="0"/>
                            <a:cs typeface="Open Sans Light"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1779517"/>
                      </a:ext>
                    </a:extLst>
                  </a:tr>
                  <a:tr h="518160">
                    <a:tc>
                      <a:txBody>
                        <a:bodyPr/>
                        <a:lstStyle/>
                        <a:p>
                          <a:pPr algn="r"/>
                          <a:r>
                            <a:rPr lang="en-US" sz="2800" b="0" i="0" dirty="0">
                              <a:latin typeface="Open Sans Light" pitchFamily="2" charset="0"/>
                              <a:ea typeface="Open Sans Light" pitchFamily="2" charset="0"/>
                              <a:cs typeface="Open Sans Light" pitchFamily="2" charset="0"/>
                            </a:rPr>
                            <a:t>7 days</a:t>
                          </a:r>
                          <a:endParaRPr lang="en-FR" sz="2800" b="0" i="0" dirty="0">
                            <a:latin typeface="Open Sans Light" pitchFamily="2" charset="0"/>
                            <a:ea typeface="Open Sans Light" pitchFamily="2" charset="0"/>
                            <a:cs typeface="Open Sans Light"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FR" sz="2800" b="0" i="0" dirty="0">
                            <a:latin typeface="Open Sans Medium" pitchFamily="2" charset="0"/>
                            <a:ea typeface="Open Sans Medium" pitchFamily="2" charset="0"/>
                            <a:cs typeface="Open Sans Medium"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2800" b="0" i="0" dirty="0">
                              <a:latin typeface="Open Sans Light" pitchFamily="2" charset="0"/>
                              <a:ea typeface="Open Sans Light" pitchFamily="2" charset="0"/>
                              <a:cs typeface="Open Sans Light" pitchFamily="2" charset="0"/>
                            </a:rPr>
                            <a:t>-40.34%</a:t>
                          </a:r>
                          <a:endParaRPr lang="en-FR" sz="2800" b="0" i="0" dirty="0">
                            <a:latin typeface="Open Sans Light" pitchFamily="2" charset="0"/>
                            <a:ea typeface="Open Sans Light" pitchFamily="2" charset="0"/>
                            <a:cs typeface="Open Sans Light"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FR" sz="2800" b="0" i="0" dirty="0">
                            <a:latin typeface="Open Sans Light" pitchFamily="2" charset="0"/>
                            <a:ea typeface="Open Sans Light" pitchFamily="2" charset="0"/>
                            <a:cs typeface="Open Sans Light"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2800" b="0" i="0" dirty="0">
                              <a:latin typeface="Open Sans Light" pitchFamily="2" charset="0"/>
                              <a:ea typeface="Open Sans Light" pitchFamily="2" charset="0"/>
                              <a:cs typeface="Open Sans Light" pitchFamily="2" charset="0"/>
                            </a:rPr>
                            <a:t>169</a:t>
                          </a:r>
                          <a:endParaRPr lang="en-FR" sz="2800" b="0" i="0" dirty="0">
                            <a:latin typeface="Open Sans Light" pitchFamily="2" charset="0"/>
                            <a:ea typeface="Open Sans Light" pitchFamily="2" charset="0"/>
                            <a:cs typeface="Open Sans Light"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76741943"/>
                      </a:ext>
                    </a:extLst>
                  </a:tr>
                  <a:tr h="518160">
                    <a:tc>
                      <a:txBody>
                        <a:bodyPr/>
                        <a:lstStyle/>
                        <a:p>
                          <a:pPr algn="r"/>
                          <a:r>
                            <a:rPr lang="en-US" sz="2800" b="0" i="0" dirty="0">
                              <a:latin typeface="Open Sans Light" pitchFamily="2" charset="0"/>
                              <a:ea typeface="Open Sans Light" pitchFamily="2" charset="0"/>
                              <a:cs typeface="Open Sans Light" pitchFamily="2" charset="0"/>
                            </a:rPr>
                            <a:t>30 days</a:t>
                          </a:r>
                          <a:endParaRPr lang="en-FR" sz="2800" b="0" i="0" dirty="0">
                            <a:latin typeface="Open Sans Light" pitchFamily="2" charset="0"/>
                            <a:ea typeface="Open Sans Light" pitchFamily="2" charset="0"/>
                            <a:cs typeface="Open Sans Light"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FR" sz="2800" b="0" i="0" dirty="0">
                            <a:latin typeface="Open Sans Medium" pitchFamily="2" charset="0"/>
                            <a:ea typeface="Open Sans Medium" pitchFamily="2" charset="0"/>
                            <a:cs typeface="Open Sans Medium"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2800" b="0" i="0" dirty="0">
                              <a:latin typeface="Open Sans Light" pitchFamily="2" charset="0"/>
                              <a:ea typeface="Open Sans Light" pitchFamily="2" charset="0"/>
                              <a:cs typeface="Open Sans Light" pitchFamily="2" charset="0"/>
                            </a:rPr>
                            <a:t>-30.66%</a:t>
                          </a:r>
                          <a:endParaRPr lang="en-FR" sz="2800" b="0" i="0" dirty="0">
                            <a:latin typeface="Open Sans Light" pitchFamily="2" charset="0"/>
                            <a:ea typeface="Open Sans Light" pitchFamily="2" charset="0"/>
                            <a:cs typeface="Open Sans Light"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FR" sz="2800" b="0" i="0" dirty="0">
                            <a:latin typeface="Open Sans Light" pitchFamily="2" charset="0"/>
                            <a:ea typeface="Open Sans Light" pitchFamily="2" charset="0"/>
                            <a:cs typeface="Open Sans Light"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2800" b="0" i="0" dirty="0">
                              <a:latin typeface="Open Sans Light" pitchFamily="2" charset="0"/>
                              <a:ea typeface="Open Sans Light" pitchFamily="2" charset="0"/>
                              <a:cs typeface="Open Sans Light" pitchFamily="2" charset="0"/>
                            </a:rPr>
                            <a:t>39</a:t>
                          </a:r>
                          <a:endParaRPr lang="en-FR" sz="2800" b="0" i="0" dirty="0">
                            <a:latin typeface="Open Sans Light" pitchFamily="2" charset="0"/>
                            <a:ea typeface="Open Sans Light" pitchFamily="2" charset="0"/>
                            <a:cs typeface="Open Sans Light"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1138074"/>
                      </a:ext>
                    </a:extLst>
                  </a:tr>
                  <a:tr h="518160">
                    <a:tc>
                      <a:txBody>
                        <a:bodyPr/>
                        <a:lstStyle/>
                        <a:p>
                          <a:pPr algn="r"/>
                          <a:r>
                            <a:rPr lang="en-US" sz="2800" b="0" i="0" dirty="0">
                              <a:latin typeface="Open Sans Light" pitchFamily="2" charset="0"/>
                              <a:ea typeface="Open Sans Light" pitchFamily="2" charset="0"/>
                              <a:cs typeface="Open Sans Light" pitchFamily="2" charset="0"/>
                            </a:rPr>
                            <a:t>90 days</a:t>
                          </a:r>
                          <a:endParaRPr lang="en-FR" sz="2800" b="0" i="0" dirty="0">
                            <a:latin typeface="Open Sans Light" pitchFamily="2" charset="0"/>
                            <a:ea typeface="Open Sans Light" pitchFamily="2" charset="0"/>
                            <a:cs typeface="Open Sans Light"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FR" sz="2800" b="0" i="0" dirty="0">
                            <a:latin typeface="Open Sans Medium" pitchFamily="2" charset="0"/>
                            <a:ea typeface="Open Sans Medium" pitchFamily="2" charset="0"/>
                            <a:cs typeface="Open Sans Medium"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2800" b="0" i="0" dirty="0">
                              <a:latin typeface="Open Sans Light" pitchFamily="2" charset="0"/>
                              <a:ea typeface="Open Sans Light" pitchFamily="2" charset="0"/>
                              <a:cs typeface="Open Sans Light" pitchFamily="2" charset="0"/>
                            </a:rPr>
                            <a:t>-16.83%</a:t>
                          </a:r>
                          <a:endParaRPr lang="en-FR" sz="2800" b="0" i="0" dirty="0">
                            <a:latin typeface="Open Sans Light" pitchFamily="2" charset="0"/>
                            <a:ea typeface="Open Sans Light" pitchFamily="2" charset="0"/>
                            <a:cs typeface="Open Sans Light"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FR" sz="2800" b="0" i="0" dirty="0">
                            <a:latin typeface="Open Sans Light" pitchFamily="2" charset="0"/>
                            <a:ea typeface="Open Sans Light" pitchFamily="2" charset="0"/>
                            <a:cs typeface="Open Sans Light"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2800" b="0" i="0" dirty="0">
                              <a:latin typeface="Open Sans Light" pitchFamily="2" charset="0"/>
                              <a:ea typeface="Open Sans Light" pitchFamily="2" charset="0"/>
                              <a:cs typeface="Open Sans Light" pitchFamily="2" charset="0"/>
                            </a:rPr>
                            <a:t>13</a:t>
                          </a:r>
                          <a:endParaRPr lang="en-FR" sz="2800" b="0" i="0" dirty="0">
                            <a:latin typeface="Open Sans Light" pitchFamily="2" charset="0"/>
                            <a:ea typeface="Open Sans Light" pitchFamily="2" charset="0"/>
                            <a:cs typeface="Open Sans Light"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3827481"/>
                      </a:ext>
                    </a:extLst>
                  </a:tr>
                  <a:tr h="518160">
                    <a:tc>
                      <a:txBody>
                        <a:bodyPr/>
                        <a:lstStyle/>
                        <a:p>
                          <a:pPr algn="r"/>
                          <a:r>
                            <a:rPr lang="en-US" sz="2800" b="0" i="0" dirty="0">
                              <a:latin typeface="Open Sans Light" pitchFamily="2" charset="0"/>
                              <a:ea typeface="Open Sans Light" pitchFamily="2" charset="0"/>
                              <a:cs typeface="Open Sans Light" pitchFamily="2" charset="0"/>
                            </a:rPr>
                            <a:t>180 days</a:t>
                          </a:r>
                          <a:endParaRPr lang="en-FR" sz="2800" b="0" i="0" dirty="0">
                            <a:latin typeface="Open Sans Light" pitchFamily="2" charset="0"/>
                            <a:ea typeface="Open Sans Light" pitchFamily="2" charset="0"/>
                            <a:cs typeface="Open Sans Light"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FR" sz="2800" b="0" i="0" dirty="0">
                            <a:latin typeface="Open Sans Medium" pitchFamily="2" charset="0"/>
                            <a:ea typeface="Open Sans Medium" pitchFamily="2" charset="0"/>
                            <a:cs typeface="Open Sans Medium"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2800" b="0" i="0" dirty="0">
                              <a:latin typeface="Open Sans Light" pitchFamily="2" charset="0"/>
                              <a:ea typeface="Open Sans Light" pitchFamily="2" charset="0"/>
                              <a:cs typeface="Open Sans Light" pitchFamily="2" charset="0"/>
                            </a:rPr>
                            <a:t>-12.22%</a:t>
                          </a:r>
                          <a:endParaRPr lang="en-FR" sz="2800" b="0" i="0" dirty="0">
                            <a:latin typeface="Open Sans Light" pitchFamily="2" charset="0"/>
                            <a:ea typeface="Open Sans Light" pitchFamily="2" charset="0"/>
                            <a:cs typeface="Open Sans Light"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FR" sz="2800" b="0" i="0" dirty="0">
                            <a:latin typeface="Open Sans Light" pitchFamily="2" charset="0"/>
                            <a:ea typeface="Open Sans Light" pitchFamily="2" charset="0"/>
                            <a:cs typeface="Open Sans Light"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2800" b="0" i="0" dirty="0">
                              <a:latin typeface="Open Sans Light" pitchFamily="2" charset="0"/>
                              <a:ea typeface="Open Sans Light" pitchFamily="2" charset="0"/>
                              <a:cs typeface="Open Sans Light" pitchFamily="2" charset="0"/>
                            </a:rPr>
                            <a:t>6</a:t>
                          </a:r>
                          <a:endParaRPr lang="en-FR" sz="2800" b="0" i="0" dirty="0">
                            <a:latin typeface="Open Sans Light" pitchFamily="2" charset="0"/>
                            <a:ea typeface="Open Sans Light" pitchFamily="2" charset="0"/>
                            <a:cs typeface="Open Sans Light"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40292953"/>
                      </a:ext>
                    </a:extLst>
                  </a:tr>
                  <a:tr h="518160">
                    <a:tc>
                      <a:txBody>
                        <a:bodyPr/>
                        <a:lstStyle/>
                        <a:p>
                          <a:pPr algn="r"/>
                          <a:r>
                            <a:rPr lang="en-US" sz="2800" b="0" i="0" dirty="0">
                              <a:latin typeface="Open Sans Light" pitchFamily="2" charset="0"/>
                              <a:ea typeface="Open Sans Light" pitchFamily="2" charset="0"/>
                              <a:cs typeface="Open Sans Light" pitchFamily="2" charset="0"/>
                            </a:rPr>
                            <a:t>360 days</a:t>
                          </a:r>
                          <a:endParaRPr lang="en-FR" sz="2800" b="0" i="0" dirty="0">
                            <a:latin typeface="Open Sans Light" pitchFamily="2" charset="0"/>
                            <a:ea typeface="Open Sans Light" pitchFamily="2" charset="0"/>
                            <a:cs typeface="Open Sans Light"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FR" sz="2800" b="0" i="0" dirty="0">
                            <a:latin typeface="Open Sans Medium" pitchFamily="2" charset="0"/>
                            <a:ea typeface="Open Sans Medium" pitchFamily="2" charset="0"/>
                            <a:cs typeface="Open Sans Medium"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2800" b="0" i="0" dirty="0">
                              <a:latin typeface="Open Sans Light" pitchFamily="2" charset="0"/>
                              <a:ea typeface="Open Sans Light" pitchFamily="2" charset="0"/>
                              <a:cs typeface="Open Sans Light" pitchFamily="2" charset="0"/>
                            </a:rPr>
                            <a:t>-2.27%</a:t>
                          </a:r>
                          <a:endParaRPr lang="en-FR" sz="2800" b="0" i="0" dirty="0">
                            <a:latin typeface="Open Sans Light" pitchFamily="2" charset="0"/>
                            <a:ea typeface="Open Sans Light" pitchFamily="2" charset="0"/>
                            <a:cs typeface="Open Sans Light"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FR" sz="2800" b="0" i="0" dirty="0">
                            <a:latin typeface="Open Sans Light" pitchFamily="2" charset="0"/>
                            <a:ea typeface="Open Sans Light" pitchFamily="2" charset="0"/>
                            <a:cs typeface="Open Sans Light"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2800" b="0" i="0" dirty="0">
                              <a:latin typeface="Open Sans Light" pitchFamily="2" charset="0"/>
                              <a:ea typeface="Open Sans Light" pitchFamily="2" charset="0"/>
                              <a:cs typeface="Open Sans Light" pitchFamily="2" charset="0"/>
                            </a:rPr>
                            <a:t>3</a:t>
                          </a:r>
                          <a:endParaRPr lang="en-FR" sz="2800" b="0" i="0" dirty="0">
                            <a:latin typeface="Open Sans Light" pitchFamily="2" charset="0"/>
                            <a:ea typeface="Open Sans Light" pitchFamily="2" charset="0"/>
                            <a:cs typeface="Open Sans Light"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37245153"/>
                      </a:ext>
                    </a:extLst>
                  </a:tr>
                </a:tbl>
              </a:graphicData>
            </a:graphic>
          </p:graphicFrame>
        </mc:Fallback>
      </mc:AlternateContent>
      <p:sp>
        <p:nvSpPr>
          <p:cNvPr id="7" name="Rectangle 6">
            <a:extLst>
              <a:ext uri="{FF2B5EF4-FFF2-40B4-BE49-F238E27FC236}">
                <a16:creationId xmlns:a16="http://schemas.microsoft.com/office/drawing/2014/main" id="{4423F977-FC6C-2CBC-93E0-9E5BD5EC8EEC}"/>
              </a:ext>
            </a:extLst>
          </p:cNvPr>
          <p:cNvSpPr/>
          <p:nvPr/>
        </p:nvSpPr>
        <p:spPr>
          <a:xfrm>
            <a:off x="5019040" y="3429000"/>
            <a:ext cx="5466080" cy="30122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8" name="Rectangle 7">
            <a:extLst>
              <a:ext uri="{FF2B5EF4-FFF2-40B4-BE49-F238E27FC236}">
                <a16:creationId xmlns:a16="http://schemas.microsoft.com/office/drawing/2014/main" id="{D5DB5AFE-E69B-D9A8-8C63-9FEACF7C0744}"/>
              </a:ext>
            </a:extLst>
          </p:cNvPr>
          <p:cNvSpPr/>
          <p:nvPr/>
        </p:nvSpPr>
        <p:spPr>
          <a:xfrm>
            <a:off x="8168640" y="3429000"/>
            <a:ext cx="2407920" cy="30122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Tree>
    <p:extLst>
      <p:ext uri="{BB962C8B-B14F-4D97-AF65-F5344CB8AC3E}">
        <p14:creationId xmlns:p14="http://schemas.microsoft.com/office/powerpoint/2010/main" val="327681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44953-5953-7EBE-5125-B0A2C9F73CF5}"/>
              </a:ext>
            </a:extLst>
          </p:cNvPr>
          <p:cNvSpPr>
            <a:spLocks noGrp="1"/>
          </p:cNvSpPr>
          <p:nvPr>
            <p:ph type="title"/>
          </p:nvPr>
        </p:nvSpPr>
        <p:spPr/>
        <p:txBody>
          <a:bodyPr>
            <a:normAutofit fontScale="90000"/>
          </a:bodyPr>
          <a:lstStyle/>
          <a:p>
            <a:r>
              <a:rPr lang="en-US" dirty="0"/>
              <a:t>Takeaways of concept drift characterization</a:t>
            </a:r>
          </a:p>
        </p:txBody>
      </p:sp>
      <p:sp>
        <p:nvSpPr>
          <p:cNvPr id="3" name="Content Placeholder 2">
            <a:extLst>
              <a:ext uri="{FF2B5EF4-FFF2-40B4-BE49-F238E27FC236}">
                <a16:creationId xmlns:a16="http://schemas.microsoft.com/office/drawing/2014/main" id="{BC51C3A5-F193-71F7-9D27-5DB4B6039C1D}"/>
              </a:ext>
            </a:extLst>
          </p:cNvPr>
          <p:cNvSpPr>
            <a:spLocks noGrp="1"/>
          </p:cNvSpPr>
          <p:nvPr>
            <p:ph idx="1"/>
          </p:nvPr>
        </p:nvSpPr>
        <p:spPr/>
        <p:txBody>
          <a:bodyPr>
            <a:normAutofit/>
          </a:bodyPr>
          <a:lstStyle/>
          <a:p>
            <a:r>
              <a:rPr lang="en-US" dirty="0"/>
              <a:t>Concept drift is a universal phenomenon regardless of </a:t>
            </a:r>
          </a:p>
          <a:p>
            <a:pPr lvl="1"/>
            <a:r>
              <a:rPr lang="en-US" sz="2800" i="1" u="sng" dirty="0"/>
              <a:t>Model family</a:t>
            </a:r>
          </a:p>
          <a:p>
            <a:pPr lvl="1"/>
            <a:r>
              <a:rPr lang="en-US" sz="2800" i="1" u="sng" dirty="0"/>
              <a:t>Training set size</a:t>
            </a:r>
          </a:p>
          <a:p>
            <a:pPr lvl="1"/>
            <a:r>
              <a:rPr lang="en-US" sz="2800" i="1" u="sng" dirty="0"/>
              <a:t>Target KPIs</a:t>
            </a:r>
            <a:endParaRPr lang="en-US" sz="2800" dirty="0"/>
          </a:p>
          <a:p>
            <a:r>
              <a:rPr lang="en-US" dirty="0"/>
              <a:t>Naïve retraining is either ineffective or costly</a:t>
            </a:r>
          </a:p>
          <a:p>
            <a:pPr marL="0" indent="0">
              <a:buNone/>
            </a:pPr>
            <a:endParaRPr lang="en-US" dirty="0"/>
          </a:p>
        </p:txBody>
      </p:sp>
      <p:sp>
        <p:nvSpPr>
          <p:cNvPr id="4" name="Slide Number Placeholder 3">
            <a:extLst>
              <a:ext uri="{FF2B5EF4-FFF2-40B4-BE49-F238E27FC236}">
                <a16:creationId xmlns:a16="http://schemas.microsoft.com/office/drawing/2014/main" id="{5FA71691-A806-2457-A8F6-5B507E3D8B5A}"/>
              </a:ext>
            </a:extLst>
          </p:cNvPr>
          <p:cNvSpPr>
            <a:spLocks noGrp="1"/>
          </p:cNvSpPr>
          <p:nvPr>
            <p:ph type="sldNum" sz="quarter" idx="12"/>
          </p:nvPr>
        </p:nvSpPr>
        <p:spPr/>
        <p:txBody>
          <a:bodyPr/>
          <a:lstStyle/>
          <a:p>
            <a:fld id="{2C00AAB1-F1A6-8C45-B1C5-6BE428B2B19C}" type="slidenum">
              <a:rPr lang="en-US" smtClean="0"/>
              <a:t>11</a:t>
            </a:fld>
            <a:endParaRPr lang="en-US"/>
          </a:p>
        </p:txBody>
      </p:sp>
      <p:sp>
        <p:nvSpPr>
          <p:cNvPr id="5" name="Rounded Rectangle 4">
            <a:extLst>
              <a:ext uri="{FF2B5EF4-FFF2-40B4-BE49-F238E27FC236}">
                <a16:creationId xmlns:a16="http://schemas.microsoft.com/office/drawing/2014/main" id="{9EEA5B68-21CC-7B5C-DD6C-FD4B45CDCA5F}"/>
              </a:ext>
            </a:extLst>
          </p:cNvPr>
          <p:cNvSpPr/>
          <p:nvPr/>
        </p:nvSpPr>
        <p:spPr>
          <a:xfrm>
            <a:off x="3576320" y="4572000"/>
            <a:ext cx="5039360" cy="149912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Open Sans Light" pitchFamily="2" charset="0"/>
                <a:ea typeface="Open Sans Light" pitchFamily="2" charset="0"/>
                <a:cs typeface="Open Sans Light" pitchFamily="2" charset="0"/>
              </a:rPr>
              <a:t>Can we do better?</a:t>
            </a:r>
          </a:p>
        </p:txBody>
      </p:sp>
    </p:spTree>
    <p:extLst>
      <p:ext uri="{BB962C8B-B14F-4D97-AF65-F5344CB8AC3E}">
        <p14:creationId xmlns:p14="http://schemas.microsoft.com/office/powerpoint/2010/main" val="2633505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8BFE0-9741-1470-FFFD-9535CA778397}"/>
              </a:ext>
            </a:extLst>
          </p:cNvPr>
          <p:cNvSpPr>
            <a:spLocks noGrp="1"/>
          </p:cNvSpPr>
          <p:nvPr>
            <p:ph type="title"/>
          </p:nvPr>
        </p:nvSpPr>
        <p:spPr/>
        <p:txBody>
          <a:bodyPr/>
          <a:lstStyle/>
          <a:p>
            <a:r>
              <a:rPr lang="en-US" dirty="0"/>
              <a:t>Intuition</a:t>
            </a:r>
          </a:p>
        </p:txBody>
      </p:sp>
      <p:sp>
        <p:nvSpPr>
          <p:cNvPr id="3" name="Content Placeholder 2">
            <a:extLst>
              <a:ext uri="{FF2B5EF4-FFF2-40B4-BE49-F238E27FC236}">
                <a16:creationId xmlns:a16="http://schemas.microsoft.com/office/drawing/2014/main" id="{53849A39-02C3-0E00-3B30-4FB79FD20AD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550211E-47C4-DCD1-61B4-AC6B5F71CAAF}"/>
              </a:ext>
            </a:extLst>
          </p:cNvPr>
          <p:cNvSpPr>
            <a:spLocks noGrp="1"/>
          </p:cNvSpPr>
          <p:nvPr>
            <p:ph type="sldNum" sz="quarter" idx="12"/>
          </p:nvPr>
        </p:nvSpPr>
        <p:spPr/>
        <p:txBody>
          <a:bodyPr/>
          <a:lstStyle/>
          <a:p>
            <a:fld id="{2C00AAB1-F1A6-8C45-B1C5-6BE428B2B19C}" type="slidenum">
              <a:rPr lang="en-US" smtClean="0"/>
              <a:t>12</a:t>
            </a:fld>
            <a:endParaRPr lang="en-US"/>
          </a:p>
        </p:txBody>
      </p:sp>
      <p:pic>
        <p:nvPicPr>
          <p:cNvPr id="3074" name="Picture 2">
            <a:extLst>
              <a:ext uri="{FF2B5EF4-FFF2-40B4-BE49-F238E27FC236}">
                <a16:creationId xmlns:a16="http://schemas.microsoft.com/office/drawing/2014/main" id="{624EC96A-A171-B9DE-8D8C-E2ADE6A9ED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7320" y="2033173"/>
            <a:ext cx="9357360" cy="4424033"/>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F3CD1112-B92B-8C37-82CC-435B2CFC3AEB}"/>
              </a:ext>
            </a:extLst>
          </p:cNvPr>
          <p:cNvSpPr/>
          <p:nvPr/>
        </p:nvSpPr>
        <p:spPr>
          <a:xfrm>
            <a:off x="8334144" y="3062961"/>
            <a:ext cx="1051560" cy="2583180"/>
          </a:xfrm>
          <a:prstGeom prst="ellipse">
            <a:avLst/>
          </a:prstGeom>
          <a:noFill/>
          <a:ln w="254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763DBAB-3E3C-6DEE-A82E-88F9EB956DCD}"/>
              </a:ext>
            </a:extLst>
          </p:cNvPr>
          <p:cNvSpPr txBox="1"/>
          <p:nvPr/>
        </p:nvSpPr>
        <p:spPr>
          <a:xfrm>
            <a:off x="7027683" y="3190122"/>
            <a:ext cx="1492781" cy="646331"/>
          </a:xfrm>
          <a:prstGeom prst="rect">
            <a:avLst/>
          </a:prstGeom>
          <a:noFill/>
        </p:spPr>
        <p:txBody>
          <a:bodyPr wrap="none" rtlCol="0">
            <a:spAutoFit/>
          </a:bodyPr>
          <a:lstStyle/>
          <a:p>
            <a:pPr algn="ctr"/>
            <a:r>
              <a:rPr lang="en-US" dirty="0">
                <a:solidFill>
                  <a:srgbClr val="C00000"/>
                </a:solidFill>
              </a:rPr>
              <a:t>Undertraining</a:t>
            </a:r>
          </a:p>
          <a:p>
            <a:pPr algn="ctr"/>
            <a:r>
              <a:rPr lang="en-US" dirty="0">
                <a:solidFill>
                  <a:srgbClr val="C00000"/>
                </a:solidFill>
              </a:rPr>
              <a:t>Region</a:t>
            </a:r>
          </a:p>
        </p:txBody>
      </p:sp>
      <p:sp>
        <p:nvSpPr>
          <p:cNvPr id="7" name="Oval 6">
            <a:extLst>
              <a:ext uri="{FF2B5EF4-FFF2-40B4-BE49-F238E27FC236}">
                <a16:creationId xmlns:a16="http://schemas.microsoft.com/office/drawing/2014/main" id="{38904472-4805-02CC-A814-27C4F497A735}"/>
              </a:ext>
            </a:extLst>
          </p:cNvPr>
          <p:cNvSpPr/>
          <p:nvPr/>
        </p:nvSpPr>
        <p:spPr>
          <a:xfrm>
            <a:off x="6423660" y="4251960"/>
            <a:ext cx="1771649" cy="1201420"/>
          </a:xfrm>
          <a:prstGeom prst="ellipse">
            <a:avLst/>
          </a:prstGeom>
          <a:noFill/>
          <a:ln w="2540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8758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103F5FE0-0A7E-EC58-C574-CDDED3E59C7B}"/>
              </a:ext>
            </a:extLst>
          </p:cNvPr>
          <p:cNvPicPr>
            <a:picLocks noChangeAspect="1"/>
          </p:cNvPicPr>
          <p:nvPr/>
        </p:nvPicPr>
        <p:blipFill>
          <a:blip r:embed="rId3"/>
          <a:stretch>
            <a:fillRect/>
          </a:stretch>
        </p:blipFill>
        <p:spPr>
          <a:xfrm>
            <a:off x="1184004" y="1541791"/>
            <a:ext cx="9485171" cy="4378753"/>
          </a:xfrm>
          <a:prstGeom prst="rect">
            <a:avLst/>
          </a:prstGeom>
        </p:spPr>
      </p:pic>
      <p:sp>
        <p:nvSpPr>
          <p:cNvPr id="166" name="Google Shape;166;p15"/>
          <p:cNvSpPr txBox="1">
            <a:spLocks noGrp="1"/>
          </p:cNvSpPr>
          <p:nvPr>
            <p:ph type="title"/>
          </p:nvPr>
        </p:nvSpPr>
        <p:spPr>
          <a:xfrm>
            <a:off x="838200" y="365125"/>
            <a:ext cx="10515600" cy="91726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C00000"/>
              </a:buClr>
              <a:buSzPct val="100000"/>
              <a:buFont typeface="Palatino Linotype"/>
              <a:buNone/>
            </a:pPr>
            <a:r>
              <a:rPr lang="en-US" dirty="0">
                <a:solidFill>
                  <a:srgbClr val="C00000"/>
                </a:solidFill>
              </a:rPr>
              <a:t>LEAF: Local Error Approximation of Features</a:t>
            </a:r>
            <a:endParaRPr dirty="0"/>
          </a:p>
        </p:txBody>
      </p:sp>
      <p:sp>
        <p:nvSpPr>
          <p:cNvPr id="167" name="Google Shape;167;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7" name="Rectangle 6">
            <a:extLst>
              <a:ext uri="{FF2B5EF4-FFF2-40B4-BE49-F238E27FC236}">
                <a16:creationId xmlns:a16="http://schemas.microsoft.com/office/drawing/2014/main" id="{0A5FE408-8CF7-81AB-1C56-323400D9BDB0}"/>
              </a:ext>
            </a:extLst>
          </p:cNvPr>
          <p:cNvSpPr/>
          <p:nvPr/>
        </p:nvSpPr>
        <p:spPr>
          <a:xfrm>
            <a:off x="8239760" y="2265085"/>
            <a:ext cx="2092959" cy="3267035"/>
          </a:xfrm>
          <a:prstGeom prst="rect">
            <a:avLst/>
          </a:prstGeom>
          <a:solidFill>
            <a:srgbClr val="E0E3E8"/>
          </a:solidFill>
          <a:ln>
            <a:solidFill>
              <a:srgbClr val="E0E3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C3707F1-2105-670C-FD17-FF7DE11841D1}"/>
              </a:ext>
            </a:extLst>
          </p:cNvPr>
          <p:cNvSpPr/>
          <p:nvPr/>
        </p:nvSpPr>
        <p:spPr>
          <a:xfrm>
            <a:off x="3737610" y="2137606"/>
            <a:ext cx="4590015" cy="3394514"/>
          </a:xfrm>
          <a:prstGeom prst="rect">
            <a:avLst/>
          </a:prstGeom>
          <a:solidFill>
            <a:srgbClr val="E0E3E8"/>
          </a:solidFill>
          <a:ln>
            <a:solidFill>
              <a:srgbClr val="E0E3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5"/>
          <p:cNvSpPr txBox="1">
            <a:spLocks noGrp="1"/>
          </p:cNvSpPr>
          <p:nvPr>
            <p:ph type="title"/>
          </p:nvPr>
        </p:nvSpPr>
        <p:spPr>
          <a:xfrm>
            <a:off x="838200" y="365125"/>
            <a:ext cx="10515600" cy="91726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C00000"/>
              </a:buClr>
              <a:buSzPct val="100000"/>
              <a:buFont typeface="Palatino Linotype"/>
              <a:buNone/>
            </a:pPr>
            <a:r>
              <a:rPr lang="en-US" dirty="0">
                <a:solidFill>
                  <a:srgbClr val="C00000"/>
                </a:solidFill>
              </a:rPr>
              <a:t>LEAF explainer and local error decomposition</a:t>
            </a:r>
            <a:endParaRPr dirty="0"/>
          </a:p>
        </p:txBody>
      </p:sp>
      <p:sp>
        <p:nvSpPr>
          <p:cNvPr id="167" name="Google Shape;167;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11" name="Google Shape;202;p18">
            <a:extLst>
              <a:ext uri="{FF2B5EF4-FFF2-40B4-BE49-F238E27FC236}">
                <a16:creationId xmlns:a16="http://schemas.microsoft.com/office/drawing/2014/main" id="{140DFE80-9A2B-C5FB-5DDA-FD779E418AAC}"/>
              </a:ext>
            </a:extLst>
          </p:cNvPr>
          <p:cNvSpPr txBox="1">
            <a:spLocks noGrp="1"/>
          </p:cNvSpPr>
          <p:nvPr>
            <p:ph type="body" idx="1"/>
          </p:nvPr>
        </p:nvSpPr>
        <p:spPr>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Palatino Linotype"/>
                <a:ea typeface="Palatino Linotype"/>
                <a:cs typeface="Palatino Linotype"/>
                <a:sym typeface="Palatino Linotype"/>
              </a:defRPr>
            </a:lvl1pPr>
            <a:lvl2pPr marL="914400" marR="0" lvl="1" indent="-381000" algn="l" rtl="0">
              <a:lnSpc>
                <a:spcPct val="90000"/>
              </a:lnSpc>
              <a:spcBef>
                <a:spcPts val="500"/>
              </a:spcBef>
              <a:spcAft>
                <a:spcPts val="0"/>
              </a:spcAft>
              <a:buClr>
                <a:schemeClr val="dk1"/>
              </a:buClr>
              <a:buSzPts val="2400"/>
              <a:buFont typeface="Merriweather Sans"/>
              <a:buChar char="-"/>
              <a:defRPr sz="2400" b="0" i="0" u="none" strike="noStrike" cap="none">
                <a:solidFill>
                  <a:schemeClr val="dk1"/>
                </a:solidFill>
                <a:latin typeface="Palatino Linotype"/>
                <a:ea typeface="Palatino Linotype"/>
                <a:cs typeface="Palatino Linotype"/>
                <a:sym typeface="Palatino Linotype"/>
              </a:defRPr>
            </a:lvl2pPr>
            <a:lvl3pPr marL="1371600" marR="0" lvl="2" indent="-355600" algn="l" rtl="0">
              <a:lnSpc>
                <a:spcPct val="90000"/>
              </a:lnSpc>
              <a:spcBef>
                <a:spcPts val="500"/>
              </a:spcBef>
              <a:spcAft>
                <a:spcPts val="0"/>
              </a:spcAft>
              <a:buClr>
                <a:schemeClr val="dk1"/>
              </a:buClr>
              <a:buSzPts val="2000"/>
              <a:buFont typeface="Merriweather Sans"/>
              <a:buChar char="-"/>
              <a:defRPr sz="2000" b="0" i="0" u="none" strike="noStrike" cap="none">
                <a:solidFill>
                  <a:schemeClr val="dk1"/>
                </a:solidFill>
                <a:latin typeface="Palatino Linotype"/>
                <a:ea typeface="Palatino Linotype"/>
                <a:cs typeface="Palatino Linotype"/>
                <a:sym typeface="Palatino Linotype"/>
              </a:defRPr>
            </a:lvl3pPr>
            <a:lvl4pPr marL="1828800" marR="0" lvl="3" indent="-342900" algn="l" rtl="0">
              <a:lnSpc>
                <a:spcPct val="90000"/>
              </a:lnSpc>
              <a:spcBef>
                <a:spcPts val="500"/>
              </a:spcBef>
              <a:spcAft>
                <a:spcPts val="0"/>
              </a:spcAft>
              <a:buClr>
                <a:schemeClr val="dk1"/>
              </a:buClr>
              <a:buSzPts val="1800"/>
              <a:buFont typeface="Merriweather Sans"/>
              <a:buChar char="-"/>
              <a:defRPr sz="1800" b="0" i="0" u="none" strike="noStrike" cap="none">
                <a:solidFill>
                  <a:schemeClr val="dk1"/>
                </a:solidFill>
                <a:latin typeface="Palatino Linotype"/>
                <a:ea typeface="Palatino Linotype"/>
                <a:cs typeface="Palatino Linotype"/>
                <a:sym typeface="Palatino Linotype"/>
              </a:defRPr>
            </a:lvl4pPr>
            <a:lvl5pPr marL="2286000" marR="0" lvl="4" indent="-342900" algn="l" rtl="0">
              <a:lnSpc>
                <a:spcPct val="90000"/>
              </a:lnSpc>
              <a:spcBef>
                <a:spcPts val="500"/>
              </a:spcBef>
              <a:spcAft>
                <a:spcPts val="0"/>
              </a:spcAft>
              <a:buClr>
                <a:schemeClr val="dk1"/>
              </a:buClr>
              <a:buSzPts val="1800"/>
              <a:buFont typeface="Merriweather Sans"/>
              <a:buChar char="-"/>
              <a:defRPr sz="1800" b="0" i="0" u="none" strike="noStrike" cap="none">
                <a:solidFill>
                  <a:schemeClr val="dk1"/>
                </a:solidFill>
                <a:latin typeface="Palatino Linotype"/>
                <a:ea typeface="Palatino Linotype"/>
                <a:cs typeface="Palatino Linotype"/>
                <a:sym typeface="Palatino Linotype"/>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r>
              <a:rPr lang="en-US" dirty="0"/>
              <a:t>Idea: </a:t>
            </a:r>
            <a:r>
              <a:rPr lang="en-US" b="1" dirty="0"/>
              <a:t>local errors may vary</a:t>
            </a:r>
            <a:r>
              <a:rPr lang="en-US" dirty="0"/>
              <a:t> in different value ranges of a given feature or correlated feature set.</a:t>
            </a:r>
          </a:p>
          <a:p>
            <a:pPr marL="0" indent="0"/>
            <a:endParaRPr lang="en-US" dirty="0"/>
          </a:p>
          <a:p>
            <a:pPr marL="0" indent="0"/>
            <a:r>
              <a:rPr lang="en-US" dirty="0"/>
              <a:t>Goal: determine </a:t>
            </a:r>
            <a:r>
              <a:rPr lang="en-US" b="1" dirty="0"/>
              <a:t>the extent of error </a:t>
            </a:r>
            <a:r>
              <a:rPr lang="en-US" dirty="0"/>
              <a:t>present</a:t>
            </a:r>
            <a:r>
              <a:rPr lang="en-US" sz="2000" dirty="0"/>
              <a:t> </a:t>
            </a:r>
            <a:r>
              <a:rPr lang="en-US" dirty="0"/>
              <a:t>in specific regions of the feature space.</a:t>
            </a:r>
          </a:p>
          <a:p>
            <a:pPr indent="-457200">
              <a:buFont typeface="Arial" panose="020B0604020202020204" pitchFamily="34" charset="0"/>
              <a:buChar char="•"/>
            </a:pPr>
            <a:r>
              <a:rPr lang="en-US" dirty="0"/>
              <a:t>Find most representative features.</a:t>
            </a:r>
          </a:p>
          <a:p>
            <a:pPr indent="-457200">
              <a:buFont typeface="Arial" panose="020B0604020202020204" pitchFamily="34" charset="0"/>
              <a:buChar char="•"/>
            </a:pPr>
            <a:r>
              <a:rPr lang="en-US" dirty="0"/>
              <a:t>Determine the error distribution of a feature.</a:t>
            </a:r>
          </a:p>
          <a:p>
            <a:pPr indent="-457200">
              <a:buFont typeface="Arial" panose="020B0604020202020204" pitchFamily="34" charset="0"/>
              <a:buChar char="•"/>
            </a:pPr>
            <a:r>
              <a:rPr lang="en-US" dirty="0"/>
              <a:t>Understand the temporal changes of error distributions. </a:t>
            </a:r>
          </a:p>
          <a:p>
            <a:pPr marL="0" indent="0"/>
            <a:endParaRPr lang="en-US" sz="1900" dirty="0"/>
          </a:p>
          <a:p>
            <a:pPr marL="0" indent="0"/>
            <a:endParaRPr lang="en-US" sz="1900" dirty="0"/>
          </a:p>
        </p:txBody>
      </p:sp>
    </p:spTree>
    <p:extLst>
      <p:ext uri="{BB962C8B-B14F-4D97-AF65-F5344CB8AC3E}">
        <p14:creationId xmlns:p14="http://schemas.microsoft.com/office/powerpoint/2010/main" val="354000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g12d151e73c4_0_31"/>
          <p:cNvSpPr txBox="1">
            <a:spLocks noGrp="1"/>
          </p:cNvSpPr>
          <p:nvPr>
            <p:ph type="title"/>
          </p:nvPr>
        </p:nvSpPr>
        <p:spPr>
          <a:xfrm>
            <a:off x="838200" y="365125"/>
            <a:ext cx="7905750" cy="9174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C00000"/>
              </a:buClr>
              <a:buSzPct val="100000"/>
              <a:buFont typeface="Palatino Linotype"/>
              <a:buNone/>
            </a:pPr>
            <a:r>
              <a:rPr lang="en-US" dirty="0">
                <a:solidFill>
                  <a:srgbClr val="C00000"/>
                </a:solidFill>
              </a:rPr>
              <a:t>LEAF explains which features are the most representative ones.</a:t>
            </a:r>
            <a:endParaRPr dirty="0"/>
          </a:p>
        </p:txBody>
      </p:sp>
      <p:sp>
        <p:nvSpPr>
          <p:cNvPr id="176" name="Google Shape;176;g12d151e73c4_0_3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dirty="0"/>
          </a:p>
        </p:txBody>
      </p:sp>
      <p:sp>
        <p:nvSpPr>
          <p:cNvPr id="177" name="Google Shape;177;g12d151e73c4_0_31"/>
          <p:cNvSpPr txBox="1"/>
          <p:nvPr/>
        </p:nvSpPr>
        <p:spPr>
          <a:xfrm>
            <a:off x="917750" y="1684625"/>
            <a:ext cx="10309200" cy="1458831"/>
          </a:xfrm>
          <a:prstGeom prst="rect">
            <a:avLst/>
          </a:prstGeom>
          <a:noFill/>
          <a:ln>
            <a:noFill/>
          </a:ln>
        </p:spPr>
        <p:txBody>
          <a:bodyPr spcFirstLastPara="1" wrap="square" lIns="91425" tIns="91425" rIns="91425" bIns="91425" anchor="t" anchorCtr="0">
            <a:spAutoFit/>
          </a:bodyPr>
          <a:lstStyle/>
          <a:p>
            <a:pPr marL="114300" lvl="0" algn="l" rtl="0">
              <a:lnSpc>
                <a:spcPct val="115000"/>
              </a:lnSpc>
              <a:spcBef>
                <a:spcPts val="0"/>
              </a:spcBef>
              <a:spcAft>
                <a:spcPts val="0"/>
              </a:spcAft>
              <a:buClr>
                <a:srgbClr val="595959"/>
              </a:buClr>
              <a:buSzPts val="1800"/>
            </a:pPr>
            <a:r>
              <a:rPr lang="en-US" sz="2400" dirty="0">
                <a:solidFill>
                  <a:schemeClr val="dk1"/>
                </a:solidFill>
                <a:latin typeface="Palatino Linotype"/>
                <a:ea typeface="Palatino Linotype"/>
                <a:cs typeface="Palatino Linotype"/>
                <a:sym typeface="Palatino Linotype"/>
              </a:rPr>
              <a:t>Goal: find the features that provide the most valuable error approximations by </a:t>
            </a:r>
            <a:r>
              <a:rPr lang="en-US" sz="2400" b="1" dirty="0">
                <a:solidFill>
                  <a:schemeClr val="dk1"/>
                </a:solidFill>
                <a:latin typeface="Palatino Linotype"/>
                <a:ea typeface="Palatino Linotype"/>
                <a:cs typeface="Palatino Linotype"/>
                <a:sym typeface="Palatino Linotype"/>
              </a:rPr>
              <a:t>ranking, grouping, and representing</a:t>
            </a:r>
            <a:r>
              <a:rPr lang="en-US" sz="2400" dirty="0">
                <a:solidFill>
                  <a:schemeClr val="dk1"/>
                </a:solidFill>
                <a:latin typeface="Palatino Linotype"/>
                <a:ea typeface="Palatino Linotype"/>
                <a:cs typeface="Palatino Linotype"/>
                <a:sym typeface="Palatino Linotype"/>
              </a:rPr>
              <a:t>.</a:t>
            </a:r>
          </a:p>
          <a:p>
            <a:pPr marL="114300" lvl="0" algn="l" rtl="0">
              <a:lnSpc>
                <a:spcPct val="115000"/>
              </a:lnSpc>
              <a:spcBef>
                <a:spcPts val="0"/>
              </a:spcBef>
              <a:spcAft>
                <a:spcPts val="0"/>
              </a:spcAft>
              <a:buClr>
                <a:srgbClr val="595959"/>
              </a:buClr>
              <a:buSzPts val="1800"/>
            </a:pPr>
            <a:endParaRPr lang="en-US" sz="2400" dirty="0">
              <a:solidFill>
                <a:schemeClr val="dk1"/>
              </a:solidFill>
              <a:latin typeface="Palatino Linotype"/>
              <a:ea typeface="Palatino Linotype"/>
              <a:cs typeface="Palatino Linotype"/>
              <a:sym typeface="Palatino Linotype"/>
            </a:endParaRPr>
          </a:p>
        </p:txBody>
      </p:sp>
      <p:pic>
        <p:nvPicPr>
          <p:cNvPr id="3" name="Picture 2" descr="Table&#10;&#10;Description automatically generated">
            <a:extLst>
              <a:ext uri="{FF2B5EF4-FFF2-40B4-BE49-F238E27FC236}">
                <a16:creationId xmlns:a16="http://schemas.microsoft.com/office/drawing/2014/main" id="{B90B0B64-A81B-0890-2612-B1D72F6CAB79}"/>
              </a:ext>
            </a:extLst>
          </p:cNvPr>
          <p:cNvPicPr>
            <a:picLocks noChangeAspect="1"/>
          </p:cNvPicPr>
          <p:nvPr/>
        </p:nvPicPr>
        <p:blipFill>
          <a:blip r:embed="rId3"/>
          <a:stretch>
            <a:fillRect/>
          </a:stretch>
        </p:blipFill>
        <p:spPr>
          <a:xfrm>
            <a:off x="2006600" y="3143456"/>
            <a:ext cx="7772400" cy="2057136"/>
          </a:xfrm>
          <a:prstGeom prst="rect">
            <a:avLst/>
          </a:prstGeom>
        </p:spPr>
      </p:pic>
      <p:sp>
        <p:nvSpPr>
          <p:cNvPr id="5" name="TextBox 4">
            <a:extLst>
              <a:ext uri="{FF2B5EF4-FFF2-40B4-BE49-F238E27FC236}">
                <a16:creationId xmlns:a16="http://schemas.microsoft.com/office/drawing/2014/main" id="{2DCB4F4D-31BA-5953-B26B-EB7891BAD1C5}"/>
              </a:ext>
            </a:extLst>
          </p:cNvPr>
          <p:cNvSpPr txBox="1"/>
          <p:nvPr/>
        </p:nvSpPr>
        <p:spPr>
          <a:xfrm>
            <a:off x="1060132" y="5566105"/>
            <a:ext cx="8015288" cy="424732"/>
          </a:xfrm>
          <a:prstGeom prst="rect">
            <a:avLst/>
          </a:prstGeom>
          <a:noFill/>
        </p:spPr>
        <p:txBody>
          <a:bodyPr wrap="square">
            <a:spAutoFit/>
          </a:bodyPr>
          <a:lstStyle/>
          <a:p>
            <a:pPr marL="0" lvl="0" indent="0" algn="l" rtl="0">
              <a:lnSpc>
                <a:spcPct val="90000"/>
              </a:lnSpc>
              <a:spcBef>
                <a:spcPts val="0"/>
              </a:spcBef>
              <a:spcAft>
                <a:spcPts val="0"/>
              </a:spcAft>
              <a:buClr>
                <a:schemeClr val="dk1"/>
              </a:buClr>
              <a:buSzPts val="2800"/>
              <a:buFont typeface="Arial"/>
              <a:buNone/>
            </a:pPr>
            <a:r>
              <a:rPr lang="en-US" sz="2400" dirty="0">
                <a:solidFill>
                  <a:schemeClr val="dk1"/>
                </a:solidFill>
                <a:latin typeface="Palatino Linotype"/>
              </a:rPr>
              <a:t>Case study: use </a:t>
            </a:r>
            <a:r>
              <a:rPr lang="en-US" sz="2400" dirty="0" err="1">
                <a:solidFill>
                  <a:schemeClr val="dk1"/>
                </a:solidFill>
                <a:latin typeface="Palatino Linotype"/>
              </a:rPr>
              <a:t>CatBoost</a:t>
            </a:r>
            <a:r>
              <a:rPr lang="en-US" sz="2400" dirty="0">
                <a:solidFill>
                  <a:schemeClr val="dk1"/>
                </a:solidFill>
                <a:latin typeface="Palatino Linotype"/>
              </a:rPr>
              <a:t> to predict Downlink Volume.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6"/>
          <p:cNvSpPr txBox="1">
            <a:spLocks noGrp="1"/>
          </p:cNvSpPr>
          <p:nvPr>
            <p:ph type="title"/>
          </p:nvPr>
        </p:nvSpPr>
        <p:spPr>
          <a:xfrm>
            <a:off x="838200" y="365125"/>
            <a:ext cx="10515600" cy="91726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C00000"/>
              </a:buClr>
              <a:buSzPct val="100000"/>
              <a:buFont typeface="Palatino Linotype"/>
              <a:buNone/>
            </a:pPr>
            <a:r>
              <a:rPr lang="en-US" dirty="0" err="1">
                <a:solidFill>
                  <a:srgbClr val="C00000"/>
                </a:solidFill>
              </a:rPr>
              <a:t>LEAplot</a:t>
            </a:r>
            <a:r>
              <a:rPr lang="en-US" dirty="0">
                <a:solidFill>
                  <a:srgbClr val="C00000"/>
                </a:solidFill>
              </a:rPr>
              <a:t> explains drift amounts and regions </a:t>
            </a:r>
            <a:br>
              <a:rPr lang="en-US" dirty="0">
                <a:solidFill>
                  <a:srgbClr val="C00000"/>
                </a:solidFill>
              </a:rPr>
            </a:br>
            <a:r>
              <a:rPr lang="en-US" dirty="0">
                <a:solidFill>
                  <a:srgbClr val="C00000"/>
                </a:solidFill>
              </a:rPr>
              <a:t>of a black box model.</a:t>
            </a:r>
            <a:endParaRPr dirty="0"/>
          </a:p>
        </p:txBody>
      </p:sp>
      <p:sp>
        <p:nvSpPr>
          <p:cNvPr id="184" name="Google Shape;18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9" name="Google Shape;202;p18">
            <a:extLst>
              <a:ext uri="{FF2B5EF4-FFF2-40B4-BE49-F238E27FC236}">
                <a16:creationId xmlns:a16="http://schemas.microsoft.com/office/drawing/2014/main" id="{A557388C-9F5E-0A2A-475B-8A6F8F3FF20B}"/>
              </a:ext>
            </a:extLst>
          </p:cNvPr>
          <p:cNvSpPr txBox="1">
            <a:spLocks/>
          </p:cNvSpPr>
          <p:nvPr/>
        </p:nvSpPr>
        <p:spPr>
          <a:xfrm>
            <a:off x="838200" y="1326999"/>
            <a:ext cx="10515600" cy="917265"/>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RPr/>
            </a:defPPr>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Palatino Linotype"/>
                <a:ea typeface="Palatino Linotype"/>
                <a:cs typeface="Palatino Linotype"/>
                <a:sym typeface="Palatino Linotype"/>
              </a:defRPr>
            </a:lvl1pPr>
            <a:lvl2pPr marL="914400" marR="0" lvl="1" indent="-381000" algn="l" rtl="0">
              <a:lnSpc>
                <a:spcPct val="90000"/>
              </a:lnSpc>
              <a:spcBef>
                <a:spcPts val="500"/>
              </a:spcBef>
              <a:spcAft>
                <a:spcPts val="0"/>
              </a:spcAft>
              <a:buClr>
                <a:schemeClr val="dk1"/>
              </a:buClr>
              <a:buSzPts val="2400"/>
              <a:buFont typeface="Merriweather Sans"/>
              <a:buChar char="-"/>
              <a:defRPr sz="2400" b="0" i="0" u="none" strike="noStrike" cap="none">
                <a:solidFill>
                  <a:schemeClr val="dk1"/>
                </a:solidFill>
                <a:latin typeface="Palatino Linotype"/>
                <a:ea typeface="Palatino Linotype"/>
                <a:cs typeface="Palatino Linotype"/>
                <a:sym typeface="Palatino Linotype"/>
              </a:defRPr>
            </a:lvl2pPr>
            <a:lvl3pPr marL="1371600" marR="0" lvl="2" indent="-355600" algn="l" rtl="0">
              <a:lnSpc>
                <a:spcPct val="90000"/>
              </a:lnSpc>
              <a:spcBef>
                <a:spcPts val="500"/>
              </a:spcBef>
              <a:spcAft>
                <a:spcPts val="0"/>
              </a:spcAft>
              <a:buClr>
                <a:schemeClr val="dk1"/>
              </a:buClr>
              <a:buSzPts val="2000"/>
              <a:buFont typeface="Merriweather Sans"/>
              <a:buChar char="-"/>
              <a:defRPr sz="2000" b="0" i="0" u="none" strike="noStrike" cap="none">
                <a:solidFill>
                  <a:schemeClr val="dk1"/>
                </a:solidFill>
                <a:latin typeface="Palatino Linotype"/>
                <a:ea typeface="Palatino Linotype"/>
                <a:cs typeface="Palatino Linotype"/>
                <a:sym typeface="Palatino Linotype"/>
              </a:defRPr>
            </a:lvl3pPr>
            <a:lvl4pPr marL="1828800" marR="0" lvl="3" indent="-342900" algn="l" rtl="0">
              <a:lnSpc>
                <a:spcPct val="90000"/>
              </a:lnSpc>
              <a:spcBef>
                <a:spcPts val="500"/>
              </a:spcBef>
              <a:spcAft>
                <a:spcPts val="0"/>
              </a:spcAft>
              <a:buClr>
                <a:schemeClr val="dk1"/>
              </a:buClr>
              <a:buSzPts val="1800"/>
              <a:buFont typeface="Merriweather Sans"/>
              <a:buChar char="-"/>
              <a:defRPr sz="1800" b="0" i="0" u="none" strike="noStrike" cap="none">
                <a:solidFill>
                  <a:schemeClr val="dk1"/>
                </a:solidFill>
                <a:latin typeface="Palatino Linotype"/>
                <a:ea typeface="Palatino Linotype"/>
                <a:cs typeface="Palatino Linotype"/>
                <a:sym typeface="Palatino Linotype"/>
              </a:defRPr>
            </a:lvl4pPr>
            <a:lvl5pPr marL="2286000" marR="0" lvl="4" indent="-342900" algn="l" rtl="0">
              <a:lnSpc>
                <a:spcPct val="90000"/>
              </a:lnSpc>
              <a:spcBef>
                <a:spcPts val="500"/>
              </a:spcBef>
              <a:spcAft>
                <a:spcPts val="0"/>
              </a:spcAft>
              <a:buClr>
                <a:schemeClr val="dk1"/>
              </a:buClr>
              <a:buSzPts val="1800"/>
              <a:buFont typeface="Merriweather Sans"/>
              <a:buChar char="-"/>
              <a:defRPr sz="1800" b="0" i="0" u="none" strike="noStrike" cap="none">
                <a:solidFill>
                  <a:schemeClr val="dk1"/>
                </a:solidFill>
                <a:latin typeface="Palatino Linotype"/>
                <a:ea typeface="Palatino Linotype"/>
                <a:cs typeface="Palatino Linotype"/>
                <a:sym typeface="Palatino Linotype"/>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r>
              <a:rPr lang="en-US" dirty="0"/>
              <a:t>Goal: determine </a:t>
            </a:r>
            <a:r>
              <a:rPr lang="en-US" b="1" dirty="0"/>
              <a:t>the extent of error </a:t>
            </a:r>
            <a:r>
              <a:rPr lang="en-US" dirty="0"/>
              <a:t>present</a:t>
            </a:r>
            <a:r>
              <a:rPr lang="en-US" sz="2000" dirty="0"/>
              <a:t> </a:t>
            </a:r>
            <a:r>
              <a:rPr lang="en-US" dirty="0"/>
              <a:t>in specific regions of the feature space.</a:t>
            </a:r>
          </a:p>
          <a:p>
            <a:pPr marL="0" indent="0"/>
            <a:endParaRPr lang="en-US" sz="1900" dirty="0"/>
          </a:p>
          <a:p>
            <a:pPr marL="0" indent="0"/>
            <a:endParaRPr lang="en-US" sz="1900" dirty="0"/>
          </a:p>
        </p:txBody>
      </p:sp>
      <p:pic>
        <p:nvPicPr>
          <p:cNvPr id="3" name="Picture 2" descr="Chart, histogram&#10;&#10;Description automatically generated">
            <a:extLst>
              <a:ext uri="{FF2B5EF4-FFF2-40B4-BE49-F238E27FC236}">
                <a16:creationId xmlns:a16="http://schemas.microsoft.com/office/drawing/2014/main" id="{73104F56-1ED5-9567-38E1-30EBB5C0178F}"/>
              </a:ext>
            </a:extLst>
          </p:cNvPr>
          <p:cNvPicPr>
            <a:picLocks noChangeAspect="1"/>
          </p:cNvPicPr>
          <p:nvPr/>
        </p:nvPicPr>
        <p:blipFill>
          <a:blip r:embed="rId3"/>
          <a:stretch>
            <a:fillRect/>
          </a:stretch>
        </p:blipFill>
        <p:spPr>
          <a:xfrm>
            <a:off x="646871" y="2518237"/>
            <a:ext cx="5198140" cy="4191000"/>
          </a:xfrm>
          <a:prstGeom prst="rect">
            <a:avLst/>
          </a:prstGeom>
        </p:spPr>
      </p:pic>
      <p:pic>
        <p:nvPicPr>
          <p:cNvPr id="8" name="Picture 7" descr="Chart&#10;&#10;Description automatically generated">
            <a:extLst>
              <a:ext uri="{FF2B5EF4-FFF2-40B4-BE49-F238E27FC236}">
                <a16:creationId xmlns:a16="http://schemas.microsoft.com/office/drawing/2014/main" id="{55DD3BED-8A98-9032-463F-E5CB820BD99D}"/>
              </a:ext>
            </a:extLst>
          </p:cNvPr>
          <p:cNvPicPr>
            <a:picLocks noChangeAspect="1"/>
          </p:cNvPicPr>
          <p:nvPr/>
        </p:nvPicPr>
        <p:blipFill>
          <a:blip r:embed="rId4"/>
          <a:stretch>
            <a:fillRect/>
          </a:stretch>
        </p:blipFill>
        <p:spPr>
          <a:xfrm>
            <a:off x="6288173" y="2518237"/>
            <a:ext cx="5230542" cy="4191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7"/>
          <p:cNvSpPr txBox="1">
            <a:spLocks noGrp="1"/>
          </p:cNvSpPr>
          <p:nvPr>
            <p:ph type="title"/>
          </p:nvPr>
        </p:nvSpPr>
        <p:spPr>
          <a:xfrm>
            <a:off x="838200" y="365125"/>
            <a:ext cx="10515600" cy="91726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C00000"/>
              </a:buClr>
              <a:buSzPct val="100000"/>
              <a:buFont typeface="Palatino Linotype"/>
              <a:buNone/>
            </a:pPr>
            <a:r>
              <a:rPr lang="en-US">
                <a:solidFill>
                  <a:srgbClr val="C00000"/>
                </a:solidFill>
              </a:rPr>
              <a:t>LEAgram visualizes temporal changes of errors.</a:t>
            </a:r>
            <a:endParaRPr/>
          </a:p>
        </p:txBody>
      </p:sp>
      <p:sp>
        <p:nvSpPr>
          <p:cNvPr id="192" name="Google Shape;192;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pic>
        <p:nvPicPr>
          <p:cNvPr id="194" name="Google Shape;194;p17" descr="Chart&#10;&#10;Description automatically generated"/>
          <p:cNvPicPr preferRelativeResize="0">
            <a:picLocks noGrp="1"/>
          </p:cNvPicPr>
          <p:nvPr>
            <p:ph type="body" idx="1"/>
          </p:nvPr>
        </p:nvPicPr>
        <p:blipFill rotWithShape="1">
          <a:blip r:embed="rId3">
            <a:alphaModFix/>
          </a:blip>
          <a:srcRect l="87421" b="20458"/>
          <a:stretch/>
        </p:blipFill>
        <p:spPr>
          <a:xfrm>
            <a:off x="7825900" y="1689750"/>
            <a:ext cx="1298100" cy="3716100"/>
          </a:xfrm>
          <a:prstGeom prst="rect">
            <a:avLst/>
          </a:prstGeom>
          <a:noFill/>
          <a:ln>
            <a:noFill/>
          </a:ln>
        </p:spPr>
      </p:pic>
      <p:pic>
        <p:nvPicPr>
          <p:cNvPr id="4" name="Picture 3" descr="Chart, scatter chart&#10;&#10;Description automatically generated">
            <a:extLst>
              <a:ext uri="{FF2B5EF4-FFF2-40B4-BE49-F238E27FC236}">
                <a16:creationId xmlns:a16="http://schemas.microsoft.com/office/drawing/2014/main" id="{DA5E00D8-5D89-8295-D77C-689EFAF3953A}"/>
              </a:ext>
            </a:extLst>
          </p:cNvPr>
          <p:cNvPicPr>
            <a:picLocks noChangeAspect="1"/>
          </p:cNvPicPr>
          <p:nvPr/>
        </p:nvPicPr>
        <p:blipFill rotWithShape="1">
          <a:blip r:embed="rId4"/>
          <a:srcRect r="55708" b="9592"/>
          <a:stretch/>
        </p:blipFill>
        <p:spPr>
          <a:xfrm>
            <a:off x="2918667" y="1394026"/>
            <a:ext cx="4819444" cy="442488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8"/>
          <p:cNvSpPr txBox="1">
            <a:spLocks noGrp="1"/>
          </p:cNvSpPr>
          <p:nvPr>
            <p:ph type="title"/>
          </p:nvPr>
        </p:nvSpPr>
        <p:spPr>
          <a:xfrm>
            <a:off x="838200" y="365125"/>
            <a:ext cx="10515600" cy="91726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C00000"/>
              </a:buClr>
              <a:buSzPct val="100000"/>
              <a:buFont typeface="Palatino Linotype"/>
              <a:buNone/>
            </a:pPr>
            <a:r>
              <a:rPr lang="en-US" dirty="0">
                <a:solidFill>
                  <a:srgbClr val="C00000"/>
                </a:solidFill>
              </a:rPr>
              <a:t>Putting it together: informed mitigations</a:t>
            </a:r>
            <a:endParaRPr dirty="0"/>
          </a:p>
        </p:txBody>
      </p:sp>
      <p:sp>
        <p:nvSpPr>
          <p:cNvPr id="201" name="Google Shape;201;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202" name="Google Shape;202;p18"/>
          <p:cNvSpPr txBox="1">
            <a:spLocks noGrp="1"/>
          </p:cNvSpPr>
          <p:nvPr>
            <p:ph type="body" idx="1"/>
          </p:nvPr>
        </p:nvSpPr>
        <p:spPr>
          <a:xfrm>
            <a:off x="838200" y="1538868"/>
            <a:ext cx="10515600" cy="4954007"/>
          </a:xfrm>
          <a:prstGeom prst="rect">
            <a:avLst/>
          </a:prstGeom>
          <a:noFill/>
          <a:ln>
            <a:noFill/>
          </a:ln>
        </p:spPr>
        <p:txBody>
          <a:bodyPr spcFirstLastPara="1" wrap="square" lIns="91425" tIns="45700" rIns="91425" bIns="45700" anchor="t" anchorCtr="0">
            <a:normAutofit/>
          </a:bodyPr>
          <a:lstStyle/>
          <a:p>
            <a:pPr marL="508000" lvl="0" indent="0" algn="l" rtl="0">
              <a:lnSpc>
                <a:spcPct val="90000"/>
              </a:lnSpc>
              <a:spcBef>
                <a:spcPts val="1000"/>
              </a:spcBef>
              <a:spcAft>
                <a:spcPts val="0"/>
              </a:spcAft>
              <a:buSzPts val="2800"/>
            </a:pPr>
            <a:r>
              <a:rPr lang="en-US" dirty="0"/>
              <a:t>Idea: compensate the feature value range that has the largest errors by </a:t>
            </a:r>
            <a:r>
              <a:rPr lang="en-US" b="1" dirty="0"/>
              <a:t>forgetting</a:t>
            </a:r>
            <a:r>
              <a:rPr lang="en-US" dirty="0"/>
              <a:t> and </a:t>
            </a:r>
            <a:r>
              <a:rPr lang="en-US" b="1" dirty="0"/>
              <a:t>over-sampling</a:t>
            </a:r>
            <a:r>
              <a:rPr lang="en-US" dirty="0"/>
              <a:t>.</a:t>
            </a:r>
          </a:p>
        </p:txBody>
      </p:sp>
      <p:pic>
        <p:nvPicPr>
          <p:cNvPr id="2" name="Picture 1" descr="Graphical user interface, application&#10;&#10;Description automatically generated">
            <a:extLst>
              <a:ext uri="{FF2B5EF4-FFF2-40B4-BE49-F238E27FC236}">
                <a16:creationId xmlns:a16="http://schemas.microsoft.com/office/drawing/2014/main" id="{191D3711-B493-386D-6A30-B529876FF7FF}"/>
              </a:ext>
            </a:extLst>
          </p:cNvPr>
          <p:cNvPicPr>
            <a:picLocks noChangeAspect="1"/>
          </p:cNvPicPr>
          <p:nvPr/>
        </p:nvPicPr>
        <p:blipFill>
          <a:blip r:embed="rId3"/>
          <a:stretch>
            <a:fillRect/>
          </a:stretch>
        </p:blipFill>
        <p:spPr>
          <a:xfrm>
            <a:off x="2298747" y="2593930"/>
            <a:ext cx="7594505" cy="3505942"/>
          </a:xfrm>
          <a:prstGeom prst="rect">
            <a:avLst/>
          </a:prstGeom>
        </p:spPr>
      </p:pic>
    </p:spTree>
    <p:extLst>
      <p:ext uri="{BB962C8B-B14F-4D97-AF65-F5344CB8AC3E}">
        <p14:creationId xmlns:p14="http://schemas.microsoft.com/office/powerpoint/2010/main" val="148621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8"/>
          <p:cNvSpPr txBox="1">
            <a:spLocks noGrp="1"/>
          </p:cNvSpPr>
          <p:nvPr>
            <p:ph type="title"/>
          </p:nvPr>
        </p:nvSpPr>
        <p:spPr>
          <a:xfrm>
            <a:off x="838200" y="365125"/>
            <a:ext cx="10515600" cy="91726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C00000"/>
              </a:buClr>
              <a:buSzPct val="100000"/>
              <a:buFont typeface="Palatino Linotype"/>
              <a:buNone/>
            </a:pPr>
            <a:r>
              <a:rPr lang="en-US" dirty="0">
                <a:solidFill>
                  <a:srgbClr val="C00000"/>
                </a:solidFill>
              </a:rPr>
              <a:t>Evaluation targets: end-to-end </a:t>
            </a:r>
            <a:br>
              <a:rPr lang="en-US" dirty="0">
                <a:solidFill>
                  <a:srgbClr val="C00000"/>
                </a:solidFill>
              </a:rPr>
            </a:br>
            <a:r>
              <a:rPr lang="en-US" dirty="0">
                <a:solidFill>
                  <a:srgbClr val="C00000"/>
                </a:solidFill>
              </a:rPr>
              <a:t>mitigation schemes.</a:t>
            </a:r>
            <a:endParaRPr dirty="0"/>
          </a:p>
        </p:txBody>
      </p:sp>
      <p:sp>
        <p:nvSpPr>
          <p:cNvPr id="201" name="Google Shape;201;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202" name="Google Shape;202;p18"/>
          <p:cNvSpPr txBox="1">
            <a:spLocks noGrp="1"/>
          </p:cNvSpPr>
          <p:nvPr>
            <p:ph type="body" idx="1"/>
          </p:nvPr>
        </p:nvSpPr>
        <p:spPr>
          <a:xfrm>
            <a:off x="838200" y="1584090"/>
            <a:ext cx="11013374" cy="4671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dk1"/>
              </a:buClr>
              <a:buSzPts val="2800"/>
              <a:buFont typeface="Arial"/>
              <a:buNone/>
            </a:pPr>
            <a:r>
              <a:rPr lang="en-US" dirty="0"/>
              <a:t>Baselines</a:t>
            </a:r>
            <a:endParaRPr dirty="0"/>
          </a:p>
          <a:p>
            <a:pPr marL="914400" lvl="0" indent="-406400" algn="l" rtl="0">
              <a:lnSpc>
                <a:spcPct val="90000"/>
              </a:lnSpc>
              <a:spcBef>
                <a:spcPts val="1000"/>
              </a:spcBef>
              <a:spcAft>
                <a:spcPts val="0"/>
              </a:spcAft>
              <a:buSzPts val="2800"/>
              <a:buChar char="●"/>
            </a:pPr>
            <a:r>
              <a:rPr lang="en-US" b="1" dirty="0"/>
              <a:t>Static</a:t>
            </a:r>
            <a:r>
              <a:rPr lang="en-US" dirty="0"/>
              <a:t>: doing nothing</a:t>
            </a:r>
            <a:endParaRPr dirty="0"/>
          </a:p>
          <a:p>
            <a:pPr marL="914400" lvl="0" indent="-406400" algn="l" rtl="0">
              <a:lnSpc>
                <a:spcPct val="90000"/>
              </a:lnSpc>
              <a:spcBef>
                <a:spcPts val="0"/>
              </a:spcBef>
              <a:spcAft>
                <a:spcPts val="0"/>
              </a:spcAft>
              <a:buSzPts val="2800"/>
              <a:buChar char="●"/>
            </a:pPr>
            <a:r>
              <a:rPr lang="en-US" b="1" dirty="0"/>
              <a:t>Naïve</a:t>
            </a:r>
            <a:r>
              <a:rPr lang="en-US" dirty="0"/>
              <a:t>: Naïve retraining</a:t>
            </a:r>
            <a:endParaRPr dirty="0"/>
          </a:p>
          <a:p>
            <a:pPr marL="914400" lvl="0" indent="-406400" algn="l" rtl="0">
              <a:lnSpc>
                <a:spcPct val="90000"/>
              </a:lnSpc>
              <a:spcBef>
                <a:spcPts val="0"/>
              </a:spcBef>
              <a:spcAft>
                <a:spcPts val="0"/>
              </a:spcAft>
              <a:buSzPts val="2800"/>
              <a:buChar char="●"/>
            </a:pPr>
            <a:r>
              <a:rPr lang="en-US" b="1" dirty="0"/>
              <a:t>Triggered</a:t>
            </a:r>
            <a:r>
              <a:rPr lang="en-US" dirty="0"/>
              <a:t>: Triggered retraining</a:t>
            </a:r>
            <a:endParaRPr dirty="0"/>
          </a:p>
          <a:p>
            <a:pPr marL="0" lvl="0" indent="0" algn="l" rtl="0">
              <a:lnSpc>
                <a:spcPct val="90000"/>
              </a:lnSpc>
              <a:spcBef>
                <a:spcPts val="1000"/>
              </a:spcBef>
              <a:spcAft>
                <a:spcPts val="0"/>
              </a:spcAft>
              <a:buNone/>
            </a:pPr>
            <a:r>
              <a:rPr lang="en-US" dirty="0"/>
              <a:t>Our approach</a:t>
            </a:r>
            <a:endParaRPr dirty="0"/>
          </a:p>
          <a:p>
            <a:pPr marL="914400" lvl="0" indent="-406400" algn="l" rtl="0">
              <a:lnSpc>
                <a:spcPct val="90000"/>
              </a:lnSpc>
              <a:spcBef>
                <a:spcPts val="1000"/>
              </a:spcBef>
              <a:spcAft>
                <a:spcPts val="0"/>
              </a:spcAft>
              <a:buSzPts val="2800"/>
              <a:buChar char="●"/>
            </a:pPr>
            <a:r>
              <a:rPr lang="en-US" b="1" dirty="0"/>
              <a:t>LEAF</a:t>
            </a:r>
            <a:r>
              <a:rPr lang="en-US" dirty="0"/>
              <a:t>: Triggered + Explanation-based + Data-centric retraining</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2"/>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C00000"/>
              </a:buClr>
              <a:buSzPct val="100000"/>
              <a:buFont typeface="Palatino Linotype"/>
              <a:buNone/>
            </a:pPr>
            <a:r>
              <a:rPr lang="en-US" dirty="0">
                <a:solidFill>
                  <a:srgbClr val="C00000"/>
                </a:solidFill>
              </a:rPr>
              <a:t>Machine learning models for cellular networks are being deployed</a:t>
            </a:r>
            <a:endParaRPr dirty="0"/>
          </a:p>
        </p:txBody>
      </p:sp>
      <p:sp>
        <p:nvSpPr>
          <p:cNvPr id="53" name="Google Shape;53;p2"/>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50" name="Google Shape;50;p2"/>
          <p:cNvSpPr txBox="1"/>
          <p:nvPr/>
        </p:nvSpPr>
        <p:spPr>
          <a:xfrm>
            <a:off x="381000" y="5530632"/>
            <a:ext cx="3497918"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u="none" strike="noStrike" cap="none" dirty="0">
                <a:solidFill>
                  <a:schemeClr val="dk1"/>
                </a:solidFill>
                <a:latin typeface="Open Sans Light" pitchFamily="2" charset="0"/>
                <a:ea typeface="Open Sans Light" pitchFamily="2" charset="0"/>
                <a:cs typeface="Open Sans Light" pitchFamily="2" charset="0"/>
                <a:sym typeface="Palatino Linotype"/>
              </a:rPr>
              <a:t>Anomaly detection</a:t>
            </a:r>
            <a:endParaRPr dirty="0">
              <a:latin typeface="Open Sans Light" pitchFamily="2" charset="0"/>
              <a:ea typeface="Open Sans Light" pitchFamily="2" charset="0"/>
              <a:cs typeface="Open Sans Light" pitchFamily="2" charset="0"/>
            </a:endParaRPr>
          </a:p>
        </p:txBody>
      </p:sp>
      <p:sp>
        <p:nvSpPr>
          <p:cNvPr id="51" name="Google Shape;51;p2"/>
          <p:cNvSpPr txBox="1"/>
          <p:nvPr/>
        </p:nvSpPr>
        <p:spPr>
          <a:xfrm>
            <a:off x="4347040" y="5530632"/>
            <a:ext cx="3497918"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u="none" strike="noStrike" cap="none" dirty="0">
                <a:solidFill>
                  <a:schemeClr val="dk1"/>
                </a:solidFill>
                <a:latin typeface="Open Sans Light" pitchFamily="2" charset="0"/>
                <a:ea typeface="Open Sans Light" pitchFamily="2" charset="0"/>
                <a:cs typeface="Open Sans Light" pitchFamily="2" charset="0"/>
                <a:sym typeface="Palatino Linotype"/>
              </a:rPr>
              <a:t>Performance inference</a:t>
            </a:r>
            <a:endParaRPr dirty="0">
              <a:latin typeface="Open Sans Light" pitchFamily="2" charset="0"/>
              <a:ea typeface="Open Sans Light" pitchFamily="2" charset="0"/>
              <a:cs typeface="Open Sans Light" pitchFamily="2" charset="0"/>
            </a:endParaRPr>
          </a:p>
        </p:txBody>
      </p:sp>
      <p:sp>
        <p:nvSpPr>
          <p:cNvPr id="52" name="Google Shape;52;p2"/>
          <p:cNvSpPr txBox="1"/>
          <p:nvPr/>
        </p:nvSpPr>
        <p:spPr>
          <a:xfrm>
            <a:off x="8299291" y="5557075"/>
            <a:ext cx="3653405"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u="none" strike="noStrike" cap="none">
                <a:solidFill>
                  <a:schemeClr val="dk1"/>
                </a:solidFill>
                <a:latin typeface="Open Sans Light" pitchFamily="2" charset="0"/>
                <a:ea typeface="Open Sans Light" pitchFamily="2" charset="0"/>
                <a:cs typeface="Open Sans Light" pitchFamily="2" charset="0"/>
                <a:sym typeface="Palatino Linotype"/>
              </a:rPr>
              <a:t>Demand forecasting</a:t>
            </a:r>
            <a:endParaRPr>
              <a:latin typeface="Open Sans Light" pitchFamily="2" charset="0"/>
              <a:ea typeface="Open Sans Light" pitchFamily="2" charset="0"/>
              <a:cs typeface="Open Sans Light" pitchFamily="2" charset="0"/>
            </a:endParaRPr>
          </a:p>
        </p:txBody>
      </p:sp>
      <p:pic>
        <p:nvPicPr>
          <p:cNvPr id="54" name="Google Shape;54;p2" descr="How Anomaly Detection Prevents PPC Bidding Issues | QuanticMind"/>
          <p:cNvPicPr preferRelativeResize="0"/>
          <p:nvPr/>
        </p:nvPicPr>
        <p:blipFill rotWithShape="1">
          <a:blip r:embed="rId3">
            <a:alphaModFix/>
          </a:blip>
          <a:srcRect l="20761" r="22886"/>
          <a:stretch/>
        </p:blipFill>
        <p:spPr>
          <a:xfrm>
            <a:off x="378070" y="1895396"/>
            <a:ext cx="3840448" cy="3245255"/>
          </a:xfrm>
          <a:prstGeom prst="rect">
            <a:avLst/>
          </a:prstGeom>
          <a:noFill/>
          <a:ln>
            <a:noFill/>
          </a:ln>
        </p:spPr>
      </p:pic>
      <p:pic>
        <p:nvPicPr>
          <p:cNvPr id="55" name="Google Shape;55;p2" descr="Predictive analytics icon simple flat element Vector Image"/>
          <p:cNvPicPr preferRelativeResize="0"/>
          <p:nvPr/>
        </p:nvPicPr>
        <p:blipFill rotWithShape="1">
          <a:blip r:embed="rId4">
            <a:alphaModFix/>
          </a:blip>
          <a:srcRect l="16422" t="21396" r="14372" b="30383"/>
          <a:stretch/>
        </p:blipFill>
        <p:spPr>
          <a:xfrm>
            <a:off x="4227158" y="2108457"/>
            <a:ext cx="3746326" cy="2819131"/>
          </a:xfrm>
          <a:prstGeom prst="rect">
            <a:avLst/>
          </a:prstGeom>
          <a:noFill/>
          <a:ln>
            <a:noFill/>
          </a:ln>
        </p:spPr>
      </p:pic>
      <p:pic>
        <p:nvPicPr>
          <p:cNvPr id="56" name="Google Shape;56;p2" descr="Demand and supply balance on the scale Royalty Free Vector"/>
          <p:cNvPicPr preferRelativeResize="0"/>
          <p:nvPr/>
        </p:nvPicPr>
        <p:blipFill rotWithShape="1">
          <a:blip r:embed="rId5">
            <a:alphaModFix/>
          </a:blip>
          <a:srcRect l="11293" t="18700" r="10400" b="25040"/>
          <a:stretch/>
        </p:blipFill>
        <p:spPr>
          <a:xfrm>
            <a:off x="7973484" y="1983855"/>
            <a:ext cx="4021839" cy="312065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g12d151e73c4_0_0"/>
          <p:cNvSpPr txBox="1">
            <a:spLocks noGrp="1"/>
          </p:cNvSpPr>
          <p:nvPr>
            <p:ph type="title"/>
          </p:nvPr>
        </p:nvSpPr>
        <p:spPr>
          <a:xfrm>
            <a:off x="838200" y="365125"/>
            <a:ext cx="10515600" cy="917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000"/>
              <a:buFont typeface="Palatino Linotype"/>
              <a:buNone/>
            </a:pPr>
            <a:r>
              <a:rPr lang="en-US">
                <a:solidFill>
                  <a:srgbClr val="C00000"/>
                </a:solidFill>
              </a:rPr>
              <a:t>LEAgram before and after mitigation</a:t>
            </a:r>
            <a:endParaRPr/>
          </a:p>
        </p:txBody>
      </p:sp>
      <p:sp>
        <p:nvSpPr>
          <p:cNvPr id="224" name="Google Shape;224;g12d151e73c4_0_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5" name="Rectangle 4">
            <a:extLst>
              <a:ext uri="{FF2B5EF4-FFF2-40B4-BE49-F238E27FC236}">
                <a16:creationId xmlns:a16="http://schemas.microsoft.com/office/drawing/2014/main" id="{39302EB1-1950-B35D-20E0-DCE44FB67A62}"/>
              </a:ext>
            </a:extLst>
          </p:cNvPr>
          <p:cNvSpPr/>
          <p:nvPr/>
        </p:nvSpPr>
        <p:spPr>
          <a:xfrm>
            <a:off x="10092266" y="5926666"/>
            <a:ext cx="1569155" cy="2501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C1DBDBE9-A0C2-B99F-7D6F-16AD7283F833}"/>
              </a:ext>
            </a:extLst>
          </p:cNvPr>
          <p:cNvGrpSpPr/>
          <p:nvPr/>
        </p:nvGrpSpPr>
        <p:grpSpPr>
          <a:xfrm>
            <a:off x="655526" y="1282525"/>
            <a:ext cx="10880947" cy="4894325"/>
            <a:chOff x="655526" y="1282525"/>
            <a:chExt cx="10880947" cy="4894325"/>
          </a:xfrm>
        </p:grpSpPr>
        <p:pic>
          <p:nvPicPr>
            <p:cNvPr id="6" name="Picture 5" descr="Chart, scatter chart&#10;&#10;Description automatically generated">
              <a:extLst>
                <a:ext uri="{FF2B5EF4-FFF2-40B4-BE49-F238E27FC236}">
                  <a16:creationId xmlns:a16="http://schemas.microsoft.com/office/drawing/2014/main" id="{FE0D3F4D-A266-27D3-F076-60AEBC617BA7}"/>
                </a:ext>
              </a:extLst>
            </p:cNvPr>
            <p:cNvPicPr>
              <a:picLocks noChangeAspect="1"/>
            </p:cNvPicPr>
            <p:nvPr/>
          </p:nvPicPr>
          <p:blipFill>
            <a:blip r:embed="rId3"/>
            <a:stretch>
              <a:fillRect/>
            </a:stretch>
          </p:blipFill>
          <p:spPr>
            <a:xfrm>
              <a:off x="655526" y="1282525"/>
              <a:ext cx="10880947" cy="4894325"/>
            </a:xfrm>
            <a:prstGeom prst="rect">
              <a:avLst/>
            </a:prstGeom>
          </p:spPr>
        </p:pic>
        <p:sp>
          <p:nvSpPr>
            <p:cNvPr id="2" name="Rectangle 1">
              <a:extLst>
                <a:ext uri="{FF2B5EF4-FFF2-40B4-BE49-F238E27FC236}">
                  <a16:creationId xmlns:a16="http://schemas.microsoft.com/office/drawing/2014/main" id="{1FF5F917-926A-B2F0-92A4-615290E2DA41}"/>
                </a:ext>
              </a:extLst>
            </p:cNvPr>
            <p:cNvSpPr/>
            <p:nvPr/>
          </p:nvSpPr>
          <p:spPr>
            <a:xfrm rot="16200000">
              <a:off x="-348763" y="3208471"/>
              <a:ext cx="2260563" cy="24347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latin typeface="+mj-lt"/>
                </a:rPr>
                <a:t>Feature ‘DVol’</a:t>
              </a:r>
            </a:p>
          </p:txBody>
        </p:sp>
        <p:sp>
          <p:nvSpPr>
            <p:cNvPr id="3" name="Rectangle 2">
              <a:extLst>
                <a:ext uri="{FF2B5EF4-FFF2-40B4-BE49-F238E27FC236}">
                  <a16:creationId xmlns:a16="http://schemas.microsoft.com/office/drawing/2014/main" id="{FDDE4F5C-76D2-8C9C-523D-13041FB5196F}"/>
                </a:ext>
              </a:extLst>
            </p:cNvPr>
            <p:cNvSpPr/>
            <p:nvPr/>
          </p:nvSpPr>
          <p:spPr>
            <a:xfrm rot="16200000">
              <a:off x="9299345" y="3143867"/>
              <a:ext cx="3941646" cy="34197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latin typeface="+mj-lt"/>
                </a:rPr>
                <a:t>Normalized Error</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1"/>
          <p:cNvSpPr txBox="1">
            <a:spLocks noGrp="1"/>
          </p:cNvSpPr>
          <p:nvPr>
            <p:ph type="title"/>
          </p:nvPr>
        </p:nvSpPr>
        <p:spPr>
          <a:xfrm>
            <a:off x="583200" y="408650"/>
            <a:ext cx="11418300" cy="9174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C00000"/>
              </a:buClr>
              <a:buSzPct val="100000"/>
              <a:buFont typeface="Palatino Linotype"/>
              <a:buNone/>
            </a:pPr>
            <a:r>
              <a:rPr lang="en-US" dirty="0">
                <a:solidFill>
                  <a:srgbClr val="C00000"/>
                </a:solidFill>
              </a:rPr>
              <a:t>Mitigation effectiveness of LEAF vs. other baselines</a:t>
            </a:r>
            <a:endParaRPr dirty="0"/>
          </a:p>
        </p:txBody>
      </p:sp>
      <p:sp>
        <p:nvSpPr>
          <p:cNvPr id="241" name="Google Shape;241;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243" name="Google Shape;243;p21"/>
          <p:cNvSpPr txBox="1">
            <a:spLocks noGrp="1"/>
          </p:cNvSpPr>
          <p:nvPr>
            <p:ph type="body" idx="1"/>
          </p:nvPr>
        </p:nvSpPr>
        <p:spPr>
          <a:xfrm>
            <a:off x="838200" y="1505415"/>
            <a:ext cx="6595753" cy="503182"/>
          </a:xfrm>
          <a:prstGeom prst="rect">
            <a:avLst/>
          </a:prstGeom>
          <a:noFill/>
          <a:ln>
            <a:noFill/>
          </a:ln>
        </p:spPr>
        <p:txBody>
          <a:bodyPr spcFirstLastPara="1" wrap="square" lIns="91425" tIns="45700" rIns="91425" bIns="45700" anchor="t" anchorCtr="0">
            <a:normAutofit fontScale="92500"/>
          </a:bodyPr>
          <a:lstStyle/>
          <a:p>
            <a:pPr marL="0" lvl="0" indent="0" algn="l" rtl="0">
              <a:lnSpc>
                <a:spcPct val="90000"/>
              </a:lnSpc>
              <a:spcBef>
                <a:spcPts val="0"/>
              </a:spcBef>
              <a:spcAft>
                <a:spcPts val="0"/>
              </a:spcAft>
              <a:buClr>
                <a:schemeClr val="dk1"/>
              </a:buClr>
              <a:buSzPts val="2800"/>
              <a:buFont typeface="Arial"/>
              <a:buNone/>
            </a:pPr>
            <a:r>
              <a:rPr lang="en-US" dirty="0"/>
              <a:t>LEAF scheme outperforms each baseline</a:t>
            </a:r>
            <a:endParaRPr dirty="0"/>
          </a:p>
        </p:txBody>
      </p:sp>
      <p:sp>
        <p:nvSpPr>
          <p:cNvPr id="6" name="Rectangle 5">
            <a:extLst>
              <a:ext uri="{FF2B5EF4-FFF2-40B4-BE49-F238E27FC236}">
                <a16:creationId xmlns:a16="http://schemas.microsoft.com/office/drawing/2014/main" id="{AF12B04C-0091-0A19-5B96-FC66447AE7B0}"/>
              </a:ext>
            </a:extLst>
          </p:cNvPr>
          <p:cNvSpPr/>
          <p:nvPr/>
        </p:nvSpPr>
        <p:spPr>
          <a:xfrm>
            <a:off x="5565423" y="4346222"/>
            <a:ext cx="1185333" cy="1006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DA270B4-A500-E27C-44B7-1366C75B3CEA}"/>
              </a:ext>
            </a:extLst>
          </p:cNvPr>
          <p:cNvSpPr/>
          <p:nvPr/>
        </p:nvSpPr>
        <p:spPr>
          <a:xfrm>
            <a:off x="6750756" y="4346222"/>
            <a:ext cx="1185333" cy="1006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3730BD8-373A-E6A3-40D5-18789ABFBEDD}"/>
              </a:ext>
            </a:extLst>
          </p:cNvPr>
          <p:cNvSpPr/>
          <p:nvPr/>
        </p:nvSpPr>
        <p:spPr>
          <a:xfrm>
            <a:off x="7903986" y="4340793"/>
            <a:ext cx="1185333" cy="1006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EEE54DD-DDFE-FAD3-E4CB-63DE25433F2B}"/>
              </a:ext>
            </a:extLst>
          </p:cNvPr>
          <p:cNvSpPr/>
          <p:nvPr/>
        </p:nvSpPr>
        <p:spPr>
          <a:xfrm>
            <a:off x="9015236" y="4346222"/>
            <a:ext cx="1185333" cy="1006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able&#10;&#10;Description automatically generated">
            <a:extLst>
              <a:ext uri="{FF2B5EF4-FFF2-40B4-BE49-F238E27FC236}">
                <a16:creationId xmlns:a16="http://schemas.microsoft.com/office/drawing/2014/main" id="{6F2FD31A-1D7A-6229-FD66-9CC16523EAF5}"/>
              </a:ext>
            </a:extLst>
          </p:cNvPr>
          <p:cNvPicPr>
            <a:picLocks noChangeAspect="1"/>
          </p:cNvPicPr>
          <p:nvPr/>
        </p:nvPicPr>
        <p:blipFill>
          <a:blip r:embed="rId3"/>
          <a:stretch>
            <a:fillRect/>
          </a:stretch>
        </p:blipFill>
        <p:spPr>
          <a:xfrm>
            <a:off x="3556001" y="2082876"/>
            <a:ext cx="5054599" cy="4515834"/>
          </a:xfrm>
          <a:prstGeom prst="rect">
            <a:avLst/>
          </a:prstGeom>
        </p:spPr>
      </p:pic>
      <p:sp>
        <p:nvSpPr>
          <p:cNvPr id="5" name="Rectangle 4">
            <a:extLst>
              <a:ext uri="{FF2B5EF4-FFF2-40B4-BE49-F238E27FC236}">
                <a16:creationId xmlns:a16="http://schemas.microsoft.com/office/drawing/2014/main" id="{FFC596C6-A544-ACB4-B108-86267302257B}"/>
              </a:ext>
            </a:extLst>
          </p:cNvPr>
          <p:cNvSpPr/>
          <p:nvPr/>
        </p:nvSpPr>
        <p:spPr>
          <a:xfrm>
            <a:off x="5171857" y="2958741"/>
            <a:ext cx="3438743" cy="100636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C35390DA-980D-95B7-89D0-7147D7C88358}"/>
              </a:ext>
            </a:extLst>
          </p:cNvPr>
          <p:cNvSpPr/>
          <p:nvPr/>
        </p:nvSpPr>
        <p:spPr>
          <a:xfrm>
            <a:off x="3452485" y="4052832"/>
            <a:ext cx="5158115" cy="254587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Google Shape;243;p21">
            <a:extLst>
              <a:ext uri="{FF2B5EF4-FFF2-40B4-BE49-F238E27FC236}">
                <a16:creationId xmlns:a16="http://schemas.microsoft.com/office/drawing/2014/main" id="{5CF3CD72-298E-EEF0-C2A4-8BCFD118795D}"/>
              </a:ext>
            </a:extLst>
          </p:cNvPr>
          <p:cNvSpPr txBox="1">
            <a:spLocks/>
          </p:cNvSpPr>
          <p:nvPr/>
        </p:nvSpPr>
        <p:spPr>
          <a:xfrm>
            <a:off x="7301425" y="1498968"/>
            <a:ext cx="2062189" cy="50318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Palatino Linotype"/>
                <a:ea typeface="Palatino Linotype"/>
                <a:cs typeface="Palatino Linotype"/>
                <a:sym typeface="Palatino Linotype"/>
              </a:defRPr>
            </a:lvl1pPr>
            <a:lvl2pPr marL="914400" marR="0" lvl="1" indent="-381000" algn="l" rtl="0">
              <a:lnSpc>
                <a:spcPct val="90000"/>
              </a:lnSpc>
              <a:spcBef>
                <a:spcPts val="500"/>
              </a:spcBef>
              <a:spcAft>
                <a:spcPts val="0"/>
              </a:spcAft>
              <a:buClr>
                <a:schemeClr val="dk1"/>
              </a:buClr>
              <a:buSzPts val="2400"/>
              <a:buFont typeface="Merriweather Sans"/>
              <a:buChar char="-"/>
              <a:defRPr sz="2400" b="0" i="0" u="none" strike="noStrike" cap="none">
                <a:solidFill>
                  <a:schemeClr val="dk1"/>
                </a:solidFill>
                <a:latin typeface="Palatino Linotype"/>
                <a:ea typeface="Palatino Linotype"/>
                <a:cs typeface="Palatino Linotype"/>
                <a:sym typeface="Palatino Linotype"/>
              </a:defRPr>
            </a:lvl2pPr>
            <a:lvl3pPr marL="1371600" marR="0" lvl="2" indent="-355600" algn="l" rtl="0">
              <a:lnSpc>
                <a:spcPct val="90000"/>
              </a:lnSpc>
              <a:spcBef>
                <a:spcPts val="500"/>
              </a:spcBef>
              <a:spcAft>
                <a:spcPts val="0"/>
              </a:spcAft>
              <a:buClr>
                <a:schemeClr val="dk1"/>
              </a:buClr>
              <a:buSzPts val="2000"/>
              <a:buFont typeface="Merriweather Sans"/>
              <a:buChar char="-"/>
              <a:defRPr sz="2000" b="0" i="0" u="none" strike="noStrike" cap="none">
                <a:solidFill>
                  <a:schemeClr val="dk1"/>
                </a:solidFill>
                <a:latin typeface="Palatino Linotype"/>
                <a:ea typeface="Palatino Linotype"/>
                <a:cs typeface="Palatino Linotype"/>
                <a:sym typeface="Palatino Linotype"/>
              </a:defRPr>
            </a:lvl3pPr>
            <a:lvl4pPr marL="1828800" marR="0" lvl="3" indent="-342900" algn="l" rtl="0">
              <a:lnSpc>
                <a:spcPct val="90000"/>
              </a:lnSpc>
              <a:spcBef>
                <a:spcPts val="500"/>
              </a:spcBef>
              <a:spcAft>
                <a:spcPts val="0"/>
              </a:spcAft>
              <a:buClr>
                <a:schemeClr val="dk1"/>
              </a:buClr>
              <a:buSzPts val="1800"/>
              <a:buFont typeface="Merriweather Sans"/>
              <a:buChar char="-"/>
              <a:defRPr sz="1800" b="0" i="0" u="none" strike="noStrike" cap="none">
                <a:solidFill>
                  <a:schemeClr val="dk1"/>
                </a:solidFill>
                <a:latin typeface="Palatino Linotype"/>
                <a:ea typeface="Palatino Linotype"/>
                <a:cs typeface="Palatino Linotype"/>
                <a:sym typeface="Palatino Linotype"/>
              </a:defRPr>
            </a:lvl4pPr>
            <a:lvl5pPr marL="2286000" marR="0" lvl="4" indent="-342900" algn="l" rtl="0">
              <a:lnSpc>
                <a:spcPct val="90000"/>
              </a:lnSpc>
              <a:spcBef>
                <a:spcPts val="500"/>
              </a:spcBef>
              <a:spcAft>
                <a:spcPts val="0"/>
              </a:spcAft>
              <a:buClr>
                <a:schemeClr val="dk1"/>
              </a:buClr>
              <a:buSzPts val="1800"/>
              <a:buFont typeface="Merriweather Sans"/>
              <a:buChar char="-"/>
              <a:defRPr sz="1800" b="0" i="0" u="none" strike="noStrike" cap="none">
                <a:solidFill>
                  <a:schemeClr val="dk1"/>
                </a:solidFill>
                <a:latin typeface="Palatino Linotype"/>
                <a:ea typeface="Palatino Linotype"/>
                <a:cs typeface="Palatino Linotype"/>
                <a:sym typeface="Palatino Linotype"/>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dirty="0"/>
              <a:t>across KPIs</a:t>
            </a:r>
          </a:p>
        </p:txBody>
      </p:sp>
      <p:sp>
        <p:nvSpPr>
          <p:cNvPr id="14" name="Google Shape;243;p21">
            <a:extLst>
              <a:ext uri="{FF2B5EF4-FFF2-40B4-BE49-F238E27FC236}">
                <a16:creationId xmlns:a16="http://schemas.microsoft.com/office/drawing/2014/main" id="{533DD275-2BEC-714A-96D5-B856A5CBD473}"/>
              </a:ext>
            </a:extLst>
          </p:cNvPr>
          <p:cNvSpPr txBox="1">
            <a:spLocks/>
          </p:cNvSpPr>
          <p:nvPr/>
        </p:nvSpPr>
        <p:spPr>
          <a:xfrm>
            <a:off x="9231086" y="1494509"/>
            <a:ext cx="2122714" cy="50318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Palatino Linotype"/>
                <a:ea typeface="Palatino Linotype"/>
                <a:cs typeface="Palatino Linotype"/>
                <a:sym typeface="Palatino Linotype"/>
              </a:defRPr>
            </a:lvl1pPr>
            <a:lvl2pPr marL="914400" marR="0" lvl="1" indent="-381000" algn="l" rtl="0">
              <a:lnSpc>
                <a:spcPct val="90000"/>
              </a:lnSpc>
              <a:spcBef>
                <a:spcPts val="500"/>
              </a:spcBef>
              <a:spcAft>
                <a:spcPts val="0"/>
              </a:spcAft>
              <a:buClr>
                <a:schemeClr val="dk1"/>
              </a:buClr>
              <a:buSzPts val="2400"/>
              <a:buFont typeface="Merriweather Sans"/>
              <a:buChar char="-"/>
              <a:defRPr sz="2400" b="0" i="0" u="none" strike="noStrike" cap="none">
                <a:solidFill>
                  <a:schemeClr val="dk1"/>
                </a:solidFill>
                <a:latin typeface="Palatino Linotype"/>
                <a:ea typeface="Palatino Linotype"/>
                <a:cs typeface="Palatino Linotype"/>
                <a:sym typeface="Palatino Linotype"/>
              </a:defRPr>
            </a:lvl2pPr>
            <a:lvl3pPr marL="1371600" marR="0" lvl="2" indent="-355600" algn="l" rtl="0">
              <a:lnSpc>
                <a:spcPct val="90000"/>
              </a:lnSpc>
              <a:spcBef>
                <a:spcPts val="500"/>
              </a:spcBef>
              <a:spcAft>
                <a:spcPts val="0"/>
              </a:spcAft>
              <a:buClr>
                <a:schemeClr val="dk1"/>
              </a:buClr>
              <a:buSzPts val="2000"/>
              <a:buFont typeface="Merriweather Sans"/>
              <a:buChar char="-"/>
              <a:defRPr sz="2000" b="0" i="0" u="none" strike="noStrike" cap="none">
                <a:solidFill>
                  <a:schemeClr val="dk1"/>
                </a:solidFill>
                <a:latin typeface="Palatino Linotype"/>
                <a:ea typeface="Palatino Linotype"/>
                <a:cs typeface="Palatino Linotype"/>
                <a:sym typeface="Palatino Linotype"/>
              </a:defRPr>
            </a:lvl3pPr>
            <a:lvl4pPr marL="1828800" marR="0" lvl="3" indent="-342900" algn="l" rtl="0">
              <a:lnSpc>
                <a:spcPct val="90000"/>
              </a:lnSpc>
              <a:spcBef>
                <a:spcPts val="500"/>
              </a:spcBef>
              <a:spcAft>
                <a:spcPts val="0"/>
              </a:spcAft>
              <a:buClr>
                <a:schemeClr val="dk1"/>
              </a:buClr>
              <a:buSzPts val="1800"/>
              <a:buFont typeface="Merriweather Sans"/>
              <a:buChar char="-"/>
              <a:defRPr sz="1800" b="0" i="0" u="none" strike="noStrike" cap="none">
                <a:solidFill>
                  <a:schemeClr val="dk1"/>
                </a:solidFill>
                <a:latin typeface="Palatino Linotype"/>
                <a:ea typeface="Palatino Linotype"/>
                <a:cs typeface="Palatino Linotype"/>
                <a:sym typeface="Palatino Linotype"/>
              </a:defRPr>
            </a:lvl4pPr>
            <a:lvl5pPr marL="2286000" marR="0" lvl="4" indent="-342900" algn="l" rtl="0">
              <a:lnSpc>
                <a:spcPct val="90000"/>
              </a:lnSpc>
              <a:spcBef>
                <a:spcPts val="500"/>
              </a:spcBef>
              <a:spcAft>
                <a:spcPts val="0"/>
              </a:spcAft>
              <a:buClr>
                <a:schemeClr val="dk1"/>
              </a:buClr>
              <a:buSzPts val="1800"/>
              <a:buFont typeface="Merriweather Sans"/>
              <a:buChar char="-"/>
              <a:defRPr sz="1800" b="0" i="0" u="none" strike="noStrike" cap="none">
                <a:solidFill>
                  <a:schemeClr val="dk1"/>
                </a:solidFill>
                <a:latin typeface="Palatino Linotype"/>
                <a:ea typeface="Palatino Linotype"/>
                <a:cs typeface="Palatino Linotype"/>
                <a:sym typeface="Palatino Linotype"/>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dirty="0"/>
              <a:t>and models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3"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3"/>
          <p:cNvSpPr txBox="1">
            <a:spLocks noGrp="1"/>
          </p:cNvSpPr>
          <p:nvPr>
            <p:ph type="title"/>
          </p:nvPr>
        </p:nvSpPr>
        <p:spPr>
          <a:xfrm>
            <a:off x="838200" y="365125"/>
            <a:ext cx="10515600" cy="91726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3F3F3F"/>
              </a:buClr>
              <a:buSzPct val="100000"/>
              <a:buFont typeface="Palatino Linotype"/>
              <a:buNone/>
            </a:pPr>
            <a:r>
              <a:rPr lang="en-US" dirty="0">
                <a:solidFill>
                  <a:srgbClr val="C00000"/>
                </a:solidFill>
              </a:rPr>
              <a:t>Mitigation effectiveness across morphologies.</a:t>
            </a:r>
            <a:endParaRPr dirty="0">
              <a:solidFill>
                <a:srgbClr val="C00000"/>
              </a:solidFill>
            </a:endParaRPr>
          </a:p>
        </p:txBody>
      </p:sp>
      <p:sp>
        <p:nvSpPr>
          <p:cNvPr id="232" name="Google Shape;23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pic>
        <p:nvPicPr>
          <p:cNvPr id="4" name="Picture 3" descr="A table with numbers and a few percentages&#10;&#10;Description automatically generated">
            <a:extLst>
              <a:ext uri="{FF2B5EF4-FFF2-40B4-BE49-F238E27FC236}">
                <a16:creationId xmlns:a16="http://schemas.microsoft.com/office/drawing/2014/main" id="{2794876F-2A4D-F8AB-C32F-4A9468F4DBA6}"/>
              </a:ext>
            </a:extLst>
          </p:cNvPr>
          <p:cNvPicPr>
            <a:picLocks noChangeAspect="1"/>
          </p:cNvPicPr>
          <p:nvPr/>
        </p:nvPicPr>
        <p:blipFill>
          <a:blip r:embed="rId3"/>
          <a:stretch>
            <a:fillRect/>
          </a:stretch>
        </p:blipFill>
        <p:spPr>
          <a:xfrm>
            <a:off x="2601506" y="2185035"/>
            <a:ext cx="6988988" cy="3197860"/>
          </a:xfrm>
          <a:prstGeom prst="rect">
            <a:avLst/>
          </a:prstGeom>
        </p:spPr>
      </p:pic>
    </p:spTree>
    <p:extLst>
      <p:ext uri="{BB962C8B-B14F-4D97-AF65-F5344CB8AC3E}">
        <p14:creationId xmlns:p14="http://schemas.microsoft.com/office/powerpoint/2010/main" val="1021905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3"/>
          <p:cNvSpPr txBox="1">
            <a:spLocks noGrp="1"/>
          </p:cNvSpPr>
          <p:nvPr>
            <p:ph type="title"/>
          </p:nvPr>
        </p:nvSpPr>
        <p:spPr>
          <a:xfrm>
            <a:off x="838200" y="365125"/>
            <a:ext cx="10515600" cy="91726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3F3F3F"/>
              </a:buClr>
              <a:buSzPct val="100000"/>
              <a:buFont typeface="Palatino Linotype"/>
              <a:buNone/>
            </a:pPr>
            <a:r>
              <a:rPr lang="en-US" dirty="0">
                <a:solidFill>
                  <a:srgbClr val="C00000"/>
                </a:solidFill>
              </a:rPr>
              <a:t>Mitigation effectiveness after involving </a:t>
            </a:r>
            <a:br>
              <a:rPr lang="en-US" dirty="0">
                <a:solidFill>
                  <a:srgbClr val="C00000"/>
                </a:solidFill>
              </a:rPr>
            </a:br>
            <a:r>
              <a:rPr lang="en-US" dirty="0">
                <a:solidFill>
                  <a:srgbClr val="C00000"/>
                </a:solidFill>
              </a:rPr>
              <a:t>multi-round feature groups. </a:t>
            </a:r>
            <a:endParaRPr dirty="0">
              <a:solidFill>
                <a:srgbClr val="C00000"/>
              </a:solidFill>
            </a:endParaRPr>
          </a:p>
        </p:txBody>
      </p:sp>
      <p:sp>
        <p:nvSpPr>
          <p:cNvPr id="232" name="Google Shape;23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pic>
        <p:nvPicPr>
          <p:cNvPr id="3" name="Picture 2" descr="Chart, scatter chart&#10;&#10;Description automatically generated">
            <a:extLst>
              <a:ext uri="{FF2B5EF4-FFF2-40B4-BE49-F238E27FC236}">
                <a16:creationId xmlns:a16="http://schemas.microsoft.com/office/drawing/2014/main" id="{1B0BDE0C-F2CE-FB5A-088F-C69BACCCB11B}"/>
              </a:ext>
            </a:extLst>
          </p:cNvPr>
          <p:cNvPicPr>
            <a:picLocks noChangeAspect="1"/>
          </p:cNvPicPr>
          <p:nvPr/>
        </p:nvPicPr>
        <p:blipFill>
          <a:blip r:embed="rId3"/>
          <a:stretch>
            <a:fillRect/>
          </a:stretch>
        </p:blipFill>
        <p:spPr>
          <a:xfrm>
            <a:off x="1832218" y="1705428"/>
            <a:ext cx="8527563" cy="411348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4"/>
          <p:cNvSpPr txBox="1">
            <a:spLocks noGrp="1"/>
          </p:cNvSpPr>
          <p:nvPr>
            <p:ph type="title"/>
          </p:nvPr>
        </p:nvSpPr>
        <p:spPr>
          <a:xfrm>
            <a:off x="838200" y="365125"/>
            <a:ext cx="10515600" cy="9172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000"/>
              <a:buFont typeface="Palatino Linotype"/>
              <a:buNone/>
            </a:pPr>
            <a:r>
              <a:rPr lang="en-US">
                <a:solidFill>
                  <a:srgbClr val="C00000"/>
                </a:solidFill>
              </a:rPr>
              <a:t>Takeaways</a:t>
            </a:r>
            <a:endParaRPr/>
          </a:p>
        </p:txBody>
      </p:sp>
      <p:sp>
        <p:nvSpPr>
          <p:cNvPr id="269" name="Google Shape;269;p24"/>
          <p:cNvSpPr txBox="1">
            <a:spLocks noGrp="1"/>
          </p:cNvSpPr>
          <p:nvPr>
            <p:ph type="body" idx="1"/>
          </p:nvPr>
        </p:nvSpPr>
        <p:spPr>
          <a:xfrm>
            <a:off x="719787" y="1483607"/>
            <a:ext cx="10515600" cy="4671600"/>
          </a:xfrm>
          <a:prstGeom prst="rect">
            <a:avLst/>
          </a:prstGeom>
          <a:noFill/>
          <a:ln>
            <a:noFill/>
          </a:ln>
        </p:spPr>
        <p:txBody>
          <a:bodyPr spcFirstLastPara="1" wrap="square" lIns="91425" tIns="45700" rIns="91425" bIns="45700" anchor="t" anchorCtr="0">
            <a:normAutofit fontScale="85000" lnSpcReduction="10000"/>
          </a:bodyPr>
          <a:lstStyle/>
          <a:p>
            <a:pPr lvl="0" indent="-342900">
              <a:lnSpc>
                <a:spcPct val="115000"/>
              </a:lnSpc>
              <a:buClr>
                <a:srgbClr val="595959"/>
              </a:buClr>
              <a:buSzPts val="1800"/>
              <a:buChar char="●"/>
            </a:pPr>
            <a:r>
              <a:rPr lang="en-US" dirty="0"/>
              <a:t>Concept drift is a universal phenomenon in cellular network capacity forecasting, regardless of model family, training set size and training set period.</a:t>
            </a:r>
          </a:p>
          <a:p>
            <a:pPr lvl="0" indent="-342900">
              <a:lnSpc>
                <a:spcPct val="115000"/>
              </a:lnSpc>
              <a:buClr>
                <a:srgbClr val="595959"/>
              </a:buClr>
              <a:buSzPts val="1800"/>
              <a:buChar char="●"/>
            </a:pPr>
            <a:endParaRPr lang="en-US" dirty="0"/>
          </a:p>
          <a:p>
            <a:pPr indent="-342900">
              <a:lnSpc>
                <a:spcPct val="115000"/>
              </a:lnSpc>
              <a:buClr>
                <a:srgbClr val="595959"/>
              </a:buClr>
              <a:buSzPts val="1800"/>
              <a:buFont typeface="Arial"/>
              <a:buChar char="●"/>
            </a:pPr>
            <a:r>
              <a:rPr lang="en-US" dirty="0">
                <a:sym typeface="Calibri"/>
              </a:rPr>
              <a:t>Naïve retraining is either ineffective, or effective but very costly. </a:t>
            </a:r>
            <a:r>
              <a:rPr lang="en-US" dirty="0"/>
              <a:t>Models trained using the most recent data may not necessarily show less error over time.</a:t>
            </a:r>
          </a:p>
          <a:p>
            <a:pPr marL="457200" lvl="0" indent="-279400" algn="l" rtl="0">
              <a:lnSpc>
                <a:spcPct val="90000"/>
              </a:lnSpc>
              <a:spcBef>
                <a:spcPts val="1000"/>
              </a:spcBef>
              <a:spcAft>
                <a:spcPts val="0"/>
              </a:spcAft>
              <a:buClr>
                <a:schemeClr val="dk1"/>
              </a:buClr>
              <a:buSzPts val="2800"/>
              <a:buFont typeface="Arial"/>
              <a:buNone/>
            </a:pPr>
            <a:endParaRPr dirty="0"/>
          </a:p>
          <a:p>
            <a:pPr marL="457200" lvl="0" indent="-457200" algn="l" rtl="0">
              <a:lnSpc>
                <a:spcPct val="90000"/>
              </a:lnSpc>
              <a:spcBef>
                <a:spcPts val="1000"/>
              </a:spcBef>
              <a:spcAft>
                <a:spcPts val="0"/>
              </a:spcAft>
              <a:buClr>
                <a:schemeClr val="dk1"/>
              </a:buClr>
              <a:buSzPts val="2800"/>
              <a:buFont typeface="Arial"/>
              <a:buChar char="•"/>
            </a:pPr>
            <a:r>
              <a:rPr lang="en-US" dirty="0"/>
              <a:t>It is viable to explain &amp; mitigate concept drift across KPIs and models using LEAF (Local Error Approximation of Features), which can be applied to black-box models for regression-based prediction in general.</a:t>
            </a:r>
            <a:endParaRPr dirty="0"/>
          </a:p>
        </p:txBody>
      </p:sp>
      <p:sp>
        <p:nvSpPr>
          <p:cNvPr id="270" name="Google Shape;270;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12d151e73c4_0_9"/>
          <p:cNvSpPr txBox="1">
            <a:spLocks noGrp="1"/>
          </p:cNvSpPr>
          <p:nvPr>
            <p:ph type="title"/>
          </p:nvPr>
        </p:nvSpPr>
        <p:spPr>
          <a:xfrm>
            <a:off x="838200" y="365125"/>
            <a:ext cx="10515600" cy="917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3F3F3F"/>
              </a:buClr>
              <a:buSzPts val="4000"/>
              <a:buFont typeface="Palatino Linotype"/>
              <a:buNone/>
            </a:pPr>
            <a:r>
              <a:rPr lang="en-US">
                <a:solidFill>
                  <a:srgbClr val="C00000"/>
                </a:solidFill>
              </a:rPr>
              <a:t>Future work</a:t>
            </a:r>
            <a:endParaRPr>
              <a:solidFill>
                <a:srgbClr val="C00000"/>
              </a:solidFill>
            </a:endParaRPr>
          </a:p>
        </p:txBody>
      </p:sp>
      <p:sp>
        <p:nvSpPr>
          <p:cNvPr id="276" name="Google Shape;276;g12d151e73c4_0_9"/>
          <p:cNvSpPr txBox="1">
            <a:spLocks noGrp="1"/>
          </p:cNvSpPr>
          <p:nvPr>
            <p:ph type="body" idx="1"/>
          </p:nvPr>
        </p:nvSpPr>
        <p:spPr>
          <a:xfrm>
            <a:off x="838200" y="1505415"/>
            <a:ext cx="10515600" cy="4671600"/>
          </a:xfrm>
          <a:prstGeom prst="rect">
            <a:avLst/>
          </a:prstGeom>
          <a:noFill/>
          <a:ln>
            <a:noFill/>
          </a:ln>
        </p:spPr>
        <p:txBody>
          <a:bodyPr spcFirstLastPara="1" wrap="square" lIns="91425" tIns="45700" rIns="91425" bIns="45700" anchor="t" anchorCtr="0">
            <a:normAutofit/>
          </a:bodyPr>
          <a:lstStyle/>
          <a:p>
            <a:pPr marL="457200" lvl="0" indent="-406400" algn="l" rtl="0">
              <a:spcBef>
                <a:spcPts val="0"/>
              </a:spcBef>
              <a:spcAft>
                <a:spcPts val="0"/>
              </a:spcAft>
              <a:buSzPts val="2800"/>
              <a:buChar char="●"/>
            </a:pPr>
            <a:r>
              <a:rPr lang="en-US" dirty="0"/>
              <a:t>Apply LEAF to other network management problems.</a:t>
            </a:r>
            <a:endParaRPr dirty="0"/>
          </a:p>
          <a:p>
            <a:pPr marL="457200" lvl="0" indent="0" algn="l" rtl="0">
              <a:lnSpc>
                <a:spcPct val="90000"/>
              </a:lnSpc>
              <a:spcBef>
                <a:spcPts val="0"/>
              </a:spcBef>
              <a:spcAft>
                <a:spcPts val="0"/>
              </a:spcAft>
              <a:buNone/>
            </a:pPr>
            <a:endParaRPr dirty="0"/>
          </a:p>
          <a:p>
            <a:pPr marL="457200" lvl="0" indent="0" algn="l" rtl="0">
              <a:lnSpc>
                <a:spcPct val="90000"/>
              </a:lnSpc>
              <a:spcBef>
                <a:spcPts val="0"/>
              </a:spcBef>
              <a:spcAft>
                <a:spcPts val="0"/>
              </a:spcAft>
              <a:buNone/>
            </a:pPr>
            <a:endParaRPr dirty="0"/>
          </a:p>
          <a:p>
            <a:pPr marL="457200" lvl="0" indent="-406400" algn="l" rtl="0">
              <a:lnSpc>
                <a:spcPct val="90000"/>
              </a:lnSpc>
              <a:spcBef>
                <a:spcPts val="0"/>
              </a:spcBef>
              <a:spcAft>
                <a:spcPts val="0"/>
              </a:spcAft>
              <a:buSzPts val="2800"/>
              <a:buChar char="●"/>
            </a:pPr>
            <a:r>
              <a:rPr lang="en-US" dirty="0"/>
              <a:t>Extend LEAF to classification or to work without the requirements of ground truths.</a:t>
            </a:r>
            <a:endParaRPr dirty="0"/>
          </a:p>
          <a:p>
            <a:pPr marL="0" lvl="0" indent="0" algn="l" rtl="0">
              <a:lnSpc>
                <a:spcPct val="90000"/>
              </a:lnSpc>
              <a:spcBef>
                <a:spcPts val="0"/>
              </a:spcBef>
              <a:spcAft>
                <a:spcPts val="0"/>
              </a:spcAft>
              <a:buNone/>
            </a:pPr>
            <a:endParaRPr dirty="0"/>
          </a:p>
          <a:p>
            <a:pPr marL="0" lvl="0" indent="0" algn="l" rtl="0">
              <a:lnSpc>
                <a:spcPct val="90000"/>
              </a:lnSpc>
              <a:spcBef>
                <a:spcPts val="0"/>
              </a:spcBef>
              <a:spcAft>
                <a:spcPts val="0"/>
              </a:spcAft>
              <a:buNone/>
            </a:pPr>
            <a:endParaRPr dirty="0"/>
          </a:p>
          <a:p>
            <a:pPr marL="457200" lvl="0" indent="-406400" algn="l" rtl="0">
              <a:lnSpc>
                <a:spcPct val="90000"/>
              </a:lnSpc>
              <a:spcBef>
                <a:spcPts val="0"/>
              </a:spcBef>
              <a:spcAft>
                <a:spcPts val="0"/>
              </a:spcAft>
              <a:buSzPts val="2800"/>
              <a:buChar char="●"/>
            </a:pPr>
            <a:r>
              <a:rPr lang="en-US" dirty="0"/>
              <a:t>Explore robustness of “ML for Networking” in general.</a:t>
            </a:r>
            <a:endParaRPr dirty="0"/>
          </a:p>
        </p:txBody>
      </p:sp>
      <p:sp>
        <p:nvSpPr>
          <p:cNvPr id="277" name="Google Shape;277;g12d151e73c4_0_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6"/>
          <p:cNvSpPr txBox="1">
            <a:spLocks noGrp="1"/>
          </p:cNvSpPr>
          <p:nvPr>
            <p:ph type="ctrTitle"/>
          </p:nvPr>
        </p:nvSpPr>
        <p:spPr>
          <a:xfrm>
            <a:off x="1695450" y="721131"/>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C00000"/>
              </a:buClr>
              <a:buSzPts val="6000"/>
              <a:buFont typeface="Palatino Linotype"/>
              <a:buNone/>
            </a:pPr>
            <a:r>
              <a:rPr lang="en-US" sz="6000" dirty="0"/>
              <a:t>Questions?</a:t>
            </a:r>
            <a:endParaRPr sz="6000" dirty="0"/>
          </a:p>
        </p:txBody>
      </p:sp>
      <p:sp>
        <p:nvSpPr>
          <p:cNvPr id="292" name="Google Shape;292;p26"/>
          <p:cNvSpPr txBox="1">
            <a:spLocks noGrp="1"/>
          </p:cNvSpPr>
          <p:nvPr>
            <p:ph type="subTitle" idx="1"/>
          </p:nvPr>
        </p:nvSpPr>
        <p:spPr>
          <a:xfrm>
            <a:off x="1891105" y="3999131"/>
            <a:ext cx="9144000" cy="692395"/>
          </a:xfrm>
          <a:prstGeom prst="rect">
            <a:avLst/>
          </a:prstGeom>
          <a:noFill/>
          <a:ln>
            <a:noFill/>
          </a:ln>
        </p:spPr>
        <p:txBody>
          <a:bodyPr spcFirstLastPara="1" wrap="square" lIns="91425" tIns="45700" rIns="91425" bIns="45700" anchor="t" anchorCtr="0">
            <a:normAutofit fontScale="92500" lnSpcReduction="10000"/>
          </a:bodyPr>
          <a:lstStyle/>
          <a:p>
            <a:pPr marL="0" lvl="0" indent="0" algn="ctr" rtl="0">
              <a:lnSpc>
                <a:spcPct val="90000"/>
              </a:lnSpc>
              <a:spcBef>
                <a:spcPts val="0"/>
              </a:spcBef>
              <a:spcAft>
                <a:spcPts val="0"/>
              </a:spcAft>
              <a:buClr>
                <a:srgbClr val="7F7F7F"/>
              </a:buClr>
              <a:buSzPts val="2400"/>
              <a:buNone/>
            </a:pPr>
            <a:r>
              <a:rPr lang="en-US" dirty="0"/>
              <a:t>Shinan Liu, </a:t>
            </a:r>
            <a:r>
              <a:rPr lang="en-US" b="1" dirty="0"/>
              <a:t>Francesco Bronzino</a:t>
            </a:r>
            <a:r>
              <a:rPr lang="en-US" dirty="0"/>
              <a:t>, Paul Schmitt, Arjun Nitin Bhagoji, Nick Feamster, Hector Garcia Crespo, Timothy Coyle, Brian Ward</a:t>
            </a:r>
            <a:endParaRPr dirty="0"/>
          </a:p>
        </p:txBody>
      </p:sp>
      <p:pic>
        <p:nvPicPr>
          <p:cNvPr id="3" name="Picture 2" descr="A simplistic logo for a paper titled 'LEAF: Navigating Concept Drift in Cellular Networks'. The logo features a stylized leaf, symbolizing growth and adaptation, intertwined with abstract, digital network lines to represent cellular networks. The leaf is green, and the network lines are blue, with the title 'LEAF' prominently displayed in modern, sleek font. The background is white to emphasize the clean and professional look of the logo.">
            <a:extLst>
              <a:ext uri="{FF2B5EF4-FFF2-40B4-BE49-F238E27FC236}">
                <a16:creationId xmlns:a16="http://schemas.microsoft.com/office/drawing/2014/main" id="{1356B580-6C3A-B9EB-6AE1-F06591122E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11" t="11834" r="22056" b="18419"/>
          <a:stretch/>
        </p:blipFill>
        <p:spPr bwMode="auto">
          <a:xfrm>
            <a:off x="2285161" y="1763532"/>
            <a:ext cx="1464767" cy="18135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533E503-E2EF-0EB4-88AF-99702877C514}"/>
              </a:ext>
            </a:extLst>
          </p:cNvPr>
          <p:cNvPicPr>
            <a:picLocks noChangeAspect="1"/>
          </p:cNvPicPr>
          <p:nvPr/>
        </p:nvPicPr>
        <p:blipFill rotWithShape="1">
          <a:blip r:embed="rId4"/>
          <a:srcRect l="7027" t="4548" r="10306" b="8344"/>
          <a:stretch/>
        </p:blipFill>
        <p:spPr>
          <a:xfrm>
            <a:off x="9525419" y="136525"/>
            <a:ext cx="1942261" cy="2046605"/>
          </a:xfrm>
          <a:prstGeom prst="rect">
            <a:avLst/>
          </a:prstGeom>
        </p:spPr>
      </p:pic>
      <p:sp>
        <p:nvSpPr>
          <p:cNvPr id="9" name="Google Shape;291;p26">
            <a:extLst>
              <a:ext uri="{FF2B5EF4-FFF2-40B4-BE49-F238E27FC236}">
                <a16:creationId xmlns:a16="http://schemas.microsoft.com/office/drawing/2014/main" id="{EDF09D37-BDCB-2207-E79F-C2FCDD003E4F}"/>
              </a:ext>
            </a:extLst>
          </p:cNvPr>
          <p:cNvSpPr txBox="1">
            <a:spLocks/>
          </p:cNvSpPr>
          <p:nvPr/>
        </p:nvSpPr>
        <p:spPr>
          <a:xfrm>
            <a:off x="8442074" y="2078511"/>
            <a:ext cx="4265294" cy="511592"/>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C00000"/>
              </a:buClr>
              <a:buSzPts val="5400"/>
              <a:buFont typeface="Palatino Linotype"/>
              <a:buNone/>
              <a:defRPr sz="5400" b="1" i="0" u="none" strike="noStrike" cap="none">
                <a:solidFill>
                  <a:srgbClr val="C00000"/>
                </a:solidFill>
                <a:latin typeface="Palatino Linotype"/>
                <a:ea typeface="Palatino Linotype"/>
                <a:cs typeface="Palatino Linotype"/>
                <a:sym typeface="Palatino Linotyp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6000"/>
            </a:pPr>
            <a:r>
              <a:rPr lang="en-US" sz="2000" dirty="0"/>
              <a:t>Scan for Dataset</a:t>
            </a:r>
          </a:p>
        </p:txBody>
      </p:sp>
      <p:pic>
        <p:nvPicPr>
          <p:cNvPr id="4" name="Picture 10" descr="Verizon brand logos | Verizon Media Resources">
            <a:extLst>
              <a:ext uri="{FF2B5EF4-FFF2-40B4-BE49-F238E27FC236}">
                <a16:creationId xmlns:a16="http://schemas.microsoft.com/office/drawing/2014/main" id="{C76AFF58-EC83-0551-E4FE-96D9F53446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0600" y="5145697"/>
            <a:ext cx="27432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D5A4319-1E65-6EE0-C900-A1688200EFA9}"/>
              </a:ext>
            </a:extLst>
          </p:cNvPr>
          <p:cNvPicPr>
            <a:picLocks noChangeAspect="1"/>
          </p:cNvPicPr>
          <p:nvPr/>
        </p:nvPicPr>
        <p:blipFill>
          <a:blip r:embed="rId6"/>
          <a:srcRect/>
          <a:stretch/>
        </p:blipFill>
        <p:spPr>
          <a:xfrm>
            <a:off x="3842876" y="5362407"/>
            <a:ext cx="2160000" cy="846313"/>
          </a:xfrm>
          <a:prstGeom prst="rect">
            <a:avLst/>
          </a:prstGeom>
        </p:spPr>
      </p:pic>
      <p:pic>
        <p:nvPicPr>
          <p:cNvPr id="6" name="Picture 14">
            <a:extLst>
              <a:ext uri="{FF2B5EF4-FFF2-40B4-BE49-F238E27FC236}">
                <a16:creationId xmlns:a16="http://schemas.microsoft.com/office/drawing/2014/main" id="{DC6F8CE4-D31F-0011-9244-793C9694DB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3480" y="5432378"/>
            <a:ext cx="2340000" cy="5938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851DDC2F-D16A-753F-2BB1-0F51CC2147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36738" y="5249863"/>
            <a:ext cx="2340000" cy="9588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6"/>
          <p:cNvSpPr txBox="1">
            <a:spLocks noGrp="1"/>
          </p:cNvSpPr>
          <p:nvPr>
            <p:ph type="title"/>
          </p:nvPr>
        </p:nvSpPr>
        <p:spPr>
          <a:xfrm>
            <a:off x="838200" y="365125"/>
            <a:ext cx="10515600" cy="91726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C00000"/>
              </a:buClr>
              <a:buSzPct val="100000"/>
              <a:buFont typeface="Palatino Linotype"/>
              <a:buNone/>
            </a:pPr>
            <a:r>
              <a:rPr lang="en-US" dirty="0">
                <a:solidFill>
                  <a:srgbClr val="C00000"/>
                </a:solidFill>
              </a:rPr>
              <a:t>We investigate 6 Key Performance Indicators.</a:t>
            </a:r>
            <a:endParaRPr dirty="0"/>
          </a:p>
        </p:txBody>
      </p:sp>
      <p:sp>
        <p:nvSpPr>
          <p:cNvPr id="92" name="Google Shape;92;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pic>
        <p:nvPicPr>
          <p:cNvPr id="5" name="Picture 4">
            <a:extLst>
              <a:ext uri="{FF2B5EF4-FFF2-40B4-BE49-F238E27FC236}">
                <a16:creationId xmlns:a16="http://schemas.microsoft.com/office/drawing/2014/main" id="{B5661006-B3C9-8428-448B-3588784A69F1}"/>
              </a:ext>
            </a:extLst>
          </p:cNvPr>
          <p:cNvPicPr>
            <a:picLocks noChangeAspect="1"/>
          </p:cNvPicPr>
          <p:nvPr/>
        </p:nvPicPr>
        <p:blipFill rotWithShape="1">
          <a:blip r:embed="rId3"/>
          <a:srcRect b="2428"/>
          <a:stretch/>
        </p:blipFill>
        <p:spPr>
          <a:xfrm>
            <a:off x="103271" y="2164977"/>
            <a:ext cx="11985457" cy="2702858"/>
          </a:xfrm>
          <a:prstGeom prst="rect">
            <a:avLst/>
          </a:prstGeom>
        </p:spPr>
      </p:pic>
    </p:spTree>
    <p:extLst>
      <p:ext uri="{BB962C8B-B14F-4D97-AF65-F5344CB8AC3E}">
        <p14:creationId xmlns:p14="http://schemas.microsoft.com/office/powerpoint/2010/main" val="11411389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0E87E29B-12BC-8D1F-1930-E846BABD5FD8}"/>
              </a:ext>
            </a:extLst>
          </p:cNvPr>
          <p:cNvPicPr>
            <a:picLocks noChangeAspect="1"/>
          </p:cNvPicPr>
          <p:nvPr/>
        </p:nvPicPr>
        <p:blipFill rotWithShape="1">
          <a:blip r:embed="rId3"/>
          <a:srcRect l="1656"/>
          <a:stretch/>
        </p:blipFill>
        <p:spPr>
          <a:xfrm>
            <a:off x="6024626" y="1831616"/>
            <a:ext cx="6024624" cy="3115254"/>
          </a:xfrm>
          <a:prstGeom prst="rect">
            <a:avLst/>
          </a:prstGeom>
        </p:spPr>
      </p:pic>
      <p:sp>
        <p:nvSpPr>
          <p:cNvPr id="126" name="Google Shape;126;p10"/>
          <p:cNvSpPr txBox="1">
            <a:spLocks noGrp="1"/>
          </p:cNvSpPr>
          <p:nvPr>
            <p:ph type="title"/>
          </p:nvPr>
        </p:nvSpPr>
        <p:spPr>
          <a:xfrm>
            <a:off x="838200" y="365125"/>
            <a:ext cx="10515600" cy="91726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C00000"/>
              </a:buClr>
              <a:buSzPct val="100000"/>
              <a:buFont typeface="Palatino Linotype"/>
              <a:buNone/>
            </a:pPr>
            <a:r>
              <a:rPr lang="en-US" dirty="0">
                <a:solidFill>
                  <a:srgbClr val="C00000"/>
                </a:solidFill>
              </a:rPr>
              <a:t>Different KPIs exhibit different drift patterns.</a:t>
            </a:r>
            <a:endParaRPr dirty="0"/>
          </a:p>
        </p:txBody>
      </p:sp>
      <p:sp>
        <p:nvSpPr>
          <p:cNvPr id="127" name="Google Shape;12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
        <p:nvSpPr>
          <p:cNvPr id="6" name="Rectangle 5">
            <a:extLst>
              <a:ext uri="{FF2B5EF4-FFF2-40B4-BE49-F238E27FC236}">
                <a16:creationId xmlns:a16="http://schemas.microsoft.com/office/drawing/2014/main" id="{BE332560-065B-13F3-49A0-8AC702C77F1F}"/>
              </a:ext>
            </a:extLst>
          </p:cNvPr>
          <p:cNvSpPr/>
          <p:nvPr/>
        </p:nvSpPr>
        <p:spPr>
          <a:xfrm>
            <a:off x="2170726" y="2654713"/>
            <a:ext cx="3002845" cy="31947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10;&#10;Description automatically generated">
            <a:extLst>
              <a:ext uri="{FF2B5EF4-FFF2-40B4-BE49-F238E27FC236}">
                <a16:creationId xmlns:a16="http://schemas.microsoft.com/office/drawing/2014/main" id="{7C61380B-3EE6-DBCE-2123-87B37D4182FE}"/>
              </a:ext>
            </a:extLst>
          </p:cNvPr>
          <p:cNvPicPr>
            <a:picLocks noChangeAspect="1"/>
          </p:cNvPicPr>
          <p:nvPr/>
        </p:nvPicPr>
        <p:blipFill rotWithShape="1">
          <a:blip r:embed="rId4"/>
          <a:srcRect r="1183"/>
          <a:stretch/>
        </p:blipFill>
        <p:spPr>
          <a:xfrm>
            <a:off x="62200" y="1831616"/>
            <a:ext cx="5962426" cy="310359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4"/>
          <p:cNvSpPr txBox="1">
            <a:spLocks noGrp="1"/>
          </p:cNvSpPr>
          <p:nvPr>
            <p:ph type="title"/>
          </p:nvPr>
        </p:nvSpPr>
        <p:spPr>
          <a:xfrm>
            <a:off x="838200" y="365125"/>
            <a:ext cx="10515600" cy="9172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ct val="100000"/>
              <a:buFont typeface="Palatino Linotype"/>
              <a:buNone/>
            </a:pPr>
            <a:r>
              <a:rPr lang="en-US" dirty="0">
                <a:solidFill>
                  <a:srgbClr val="C00000"/>
                </a:solidFill>
              </a:rPr>
              <a:t>Contributions</a:t>
            </a:r>
            <a:endParaRPr dirty="0"/>
          </a:p>
        </p:txBody>
      </p:sp>
      <p:sp>
        <p:nvSpPr>
          <p:cNvPr id="71" name="Google Shape;71;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7" name="Google Shape;64;p3">
            <a:extLst>
              <a:ext uri="{FF2B5EF4-FFF2-40B4-BE49-F238E27FC236}">
                <a16:creationId xmlns:a16="http://schemas.microsoft.com/office/drawing/2014/main" id="{33E83A0A-4369-FF60-D6D2-3152802EB9F4}"/>
              </a:ext>
            </a:extLst>
          </p:cNvPr>
          <p:cNvSpPr txBox="1">
            <a:spLocks noGrp="1"/>
          </p:cNvSpPr>
          <p:nvPr>
            <p:ph type="body" idx="1"/>
          </p:nvPr>
        </p:nvSpPr>
        <p:spPr>
          <a:xfrm>
            <a:off x="838200" y="1379685"/>
            <a:ext cx="10515600" cy="4671548"/>
          </a:xfrm>
          <a:prstGeom prst="rect">
            <a:avLst/>
          </a:prstGeom>
          <a:noFill/>
          <a:ln>
            <a:noFill/>
          </a:ln>
        </p:spPr>
        <p:txBody>
          <a:bodyPr spcFirstLastPara="1" wrap="square" lIns="91425" tIns="45700" rIns="91425" bIns="45700" anchor="t" anchorCtr="0">
            <a:normAutofit/>
          </a:bodyPr>
          <a:lstStyle/>
          <a:p>
            <a:pPr marL="0" lvl="0" indent="0">
              <a:spcBef>
                <a:spcPts val="0"/>
              </a:spcBef>
            </a:pPr>
            <a:r>
              <a:rPr lang="en-US" dirty="0"/>
              <a:t>Unique challenges to address drift in cellular networks:</a:t>
            </a:r>
          </a:p>
          <a:p>
            <a:pPr marL="0" lvl="0" indent="0">
              <a:spcBef>
                <a:spcPts val="0"/>
              </a:spcBef>
            </a:pPr>
            <a:endParaRPr lang="en-US" dirty="0"/>
          </a:p>
          <a:p>
            <a:pPr indent="-457200">
              <a:spcBef>
                <a:spcPts val="0"/>
              </a:spcBef>
              <a:buFont typeface="Arial" panose="020B0604020202020204" pitchFamily="34" charset="0"/>
              <a:buChar char="•"/>
            </a:pPr>
            <a:r>
              <a:rPr lang="en-US" dirty="0"/>
              <a:t>Characterization</a:t>
            </a:r>
          </a:p>
          <a:p>
            <a:pPr lvl="1" indent="-457200">
              <a:spcBef>
                <a:spcPts val="0"/>
              </a:spcBef>
              <a:buFont typeface="Arial" panose="020B0604020202020204" pitchFamily="34" charset="0"/>
              <a:buChar char="•"/>
            </a:pPr>
            <a:r>
              <a:rPr lang="en-US" dirty="0">
                <a:solidFill>
                  <a:srgbClr val="7F7F7F"/>
                </a:solidFill>
              </a:rPr>
              <a:t>Diverse environment, dynamic signal interference, different morphology …</a:t>
            </a:r>
            <a:endParaRPr lang="en-US" dirty="0"/>
          </a:p>
          <a:p>
            <a:pPr marL="457200" lvl="1" indent="0">
              <a:spcBef>
                <a:spcPts val="0"/>
              </a:spcBef>
              <a:buNone/>
            </a:pPr>
            <a:endParaRPr lang="en-US" dirty="0"/>
          </a:p>
          <a:p>
            <a:pPr indent="-457200">
              <a:spcBef>
                <a:spcPts val="0"/>
              </a:spcBef>
              <a:buFont typeface="Arial" panose="020B0604020202020204" pitchFamily="34" charset="0"/>
              <a:buChar char="•"/>
            </a:pPr>
            <a:r>
              <a:rPr lang="en-US" dirty="0"/>
              <a:t>Explanation</a:t>
            </a:r>
          </a:p>
          <a:p>
            <a:pPr lvl="1" indent="-457200">
              <a:spcBef>
                <a:spcPts val="0"/>
              </a:spcBef>
              <a:buFont typeface="Arial" panose="020B0604020202020204" pitchFamily="34" charset="0"/>
              <a:buChar char="•"/>
            </a:pPr>
            <a:r>
              <a:rPr lang="en-US" dirty="0">
                <a:solidFill>
                  <a:schemeClr val="bg1">
                    <a:lumMod val="50000"/>
                  </a:schemeClr>
                </a:solidFill>
              </a:rPr>
              <a:t>Regression models for prediction</a:t>
            </a:r>
          </a:p>
          <a:p>
            <a:pPr lvl="1" indent="-457200">
              <a:spcBef>
                <a:spcPts val="0"/>
              </a:spcBef>
              <a:buFont typeface="Arial" panose="020B0604020202020204" pitchFamily="34" charset="0"/>
              <a:buChar char="•"/>
            </a:pPr>
            <a:endParaRPr lang="en-US" dirty="0"/>
          </a:p>
          <a:p>
            <a:pPr indent="-457200">
              <a:spcBef>
                <a:spcPts val="0"/>
              </a:spcBef>
              <a:buFont typeface="Arial" panose="020B0604020202020204" pitchFamily="34" charset="0"/>
              <a:buChar char="•"/>
            </a:pPr>
            <a:r>
              <a:rPr lang="en-US" dirty="0"/>
              <a:t>Mitigation</a:t>
            </a:r>
          </a:p>
          <a:p>
            <a:pPr lvl="1" indent="-457200">
              <a:spcBef>
                <a:spcPts val="0"/>
              </a:spcBef>
              <a:buFont typeface="Arial" panose="020B0604020202020204" pitchFamily="34" charset="0"/>
              <a:buChar char="•"/>
            </a:pPr>
            <a:r>
              <a:rPr lang="en-US" dirty="0">
                <a:solidFill>
                  <a:schemeClr val="bg1">
                    <a:lumMod val="50000"/>
                  </a:schemeClr>
                </a:solidFill>
              </a:rPr>
              <a:t>Lack of end-to-end solutions</a:t>
            </a:r>
            <a:endParaRPr dirty="0">
              <a:solidFill>
                <a:schemeClr val="bg1">
                  <a:lumMod val="50000"/>
                </a:schemeClr>
              </a:solidFill>
            </a:endParaRPr>
          </a:p>
        </p:txBody>
      </p:sp>
    </p:spTree>
    <p:extLst>
      <p:ext uri="{BB962C8B-B14F-4D97-AF65-F5344CB8AC3E}">
        <p14:creationId xmlns:p14="http://schemas.microsoft.com/office/powerpoint/2010/main" val="258417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ct val="100000"/>
              <a:buFont typeface="Palatino Linotype"/>
              <a:buNone/>
            </a:pPr>
            <a:r>
              <a:rPr lang="en-US" dirty="0">
                <a:solidFill>
                  <a:srgbClr val="C00000"/>
                </a:solidFill>
              </a:rPr>
              <a:t>What is concept drift?</a:t>
            </a:r>
            <a:endParaRPr dirty="0"/>
          </a:p>
        </p:txBody>
      </p:sp>
      <p:sp>
        <p:nvSpPr>
          <p:cNvPr id="71" name="Google Shape;71;p4"/>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pic>
        <p:nvPicPr>
          <p:cNvPr id="72" name="Google Shape;72;p4" descr="Machine Learning Monitoring, Part 5: Why You Should Care About Data and Concept  Drift"/>
          <p:cNvPicPr preferRelativeResize="0"/>
          <p:nvPr/>
        </p:nvPicPr>
        <p:blipFill rotWithShape="1">
          <a:blip r:embed="rId3">
            <a:alphaModFix/>
          </a:blip>
          <a:srcRect t="12291" b="4472"/>
          <a:stretch/>
        </p:blipFill>
        <p:spPr>
          <a:xfrm>
            <a:off x="1552904" y="1843541"/>
            <a:ext cx="9086193" cy="4254172"/>
          </a:xfrm>
          <a:prstGeom prst="rect">
            <a:avLst/>
          </a:prstGeom>
          <a:noFill/>
          <a:ln>
            <a:noFill/>
          </a:ln>
        </p:spPr>
      </p:pic>
      <p:sp>
        <p:nvSpPr>
          <p:cNvPr id="73" name="Google Shape;73;p4"/>
          <p:cNvSpPr/>
          <p:nvPr/>
        </p:nvSpPr>
        <p:spPr>
          <a:xfrm>
            <a:off x="1428303" y="1922696"/>
            <a:ext cx="2081048" cy="804643"/>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sp>
        <p:nvSpPr>
          <p:cNvPr id="74" name="Google Shape;74;p4"/>
          <p:cNvSpPr txBox="1"/>
          <p:nvPr/>
        </p:nvSpPr>
        <p:spPr>
          <a:xfrm>
            <a:off x="1250686" y="2727339"/>
            <a:ext cx="1831848"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chemeClr val="dk1"/>
                </a:solidFill>
                <a:latin typeface="Calibri"/>
                <a:ea typeface="Calibri"/>
                <a:cs typeface="Calibri"/>
                <a:sym typeface="Calibri"/>
              </a:rPr>
              <a:t>Demand</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06F43-00D2-C16F-4BDF-2F4A9A355554}"/>
              </a:ext>
            </a:extLst>
          </p:cNvPr>
          <p:cNvSpPr>
            <a:spLocks noGrp="1"/>
          </p:cNvSpPr>
          <p:nvPr>
            <p:ph type="title"/>
          </p:nvPr>
        </p:nvSpPr>
        <p:spPr/>
        <p:txBody>
          <a:bodyPr/>
          <a:lstStyle/>
          <a:p>
            <a:r>
              <a:rPr lang="en-US" dirty="0">
                <a:solidFill>
                  <a:srgbClr val="C00000"/>
                </a:solidFill>
              </a:rPr>
              <a:t>LEAF is a ____</a:t>
            </a:r>
          </a:p>
        </p:txBody>
      </p:sp>
      <p:sp>
        <p:nvSpPr>
          <p:cNvPr id="3" name="Text Placeholder 2">
            <a:extLst>
              <a:ext uri="{FF2B5EF4-FFF2-40B4-BE49-F238E27FC236}">
                <a16:creationId xmlns:a16="http://schemas.microsoft.com/office/drawing/2014/main" id="{E3DA1180-AD0E-65C7-9804-BF8279F5C77C}"/>
              </a:ext>
            </a:extLst>
          </p:cNvPr>
          <p:cNvSpPr>
            <a:spLocks noGrp="1"/>
          </p:cNvSpPr>
          <p:nvPr>
            <p:ph type="body" idx="1"/>
          </p:nvPr>
        </p:nvSpPr>
        <p:spPr/>
        <p:txBody>
          <a:bodyPr/>
          <a:lstStyle/>
          <a:p>
            <a:pPr marL="685800" indent="-457200">
              <a:buFont typeface="Arial" panose="020B0604020202020204" pitchFamily="34" charset="0"/>
              <a:buChar char="•"/>
            </a:pPr>
            <a:r>
              <a:rPr lang="en-US" b="1" dirty="0"/>
              <a:t>Data selection scheme</a:t>
            </a:r>
            <a:r>
              <a:rPr lang="en-US" dirty="0"/>
              <a:t> for better model performance across domains. </a:t>
            </a:r>
          </a:p>
          <a:p>
            <a:pPr marL="685800" indent="-457200">
              <a:buFont typeface="Arial" panose="020B0604020202020204" pitchFamily="34" charset="0"/>
              <a:buChar char="•"/>
            </a:pPr>
            <a:endParaRPr lang="en-US" dirty="0"/>
          </a:p>
          <a:p>
            <a:pPr marL="685800" indent="-457200">
              <a:buFont typeface="Arial" panose="020B0604020202020204" pitchFamily="34" charset="0"/>
              <a:buChar char="•"/>
            </a:pPr>
            <a:r>
              <a:rPr lang="en-US" b="1" dirty="0"/>
              <a:t>Model explainer</a:t>
            </a:r>
            <a:r>
              <a:rPr lang="en-US" dirty="0"/>
              <a:t> that attributes drift to features.</a:t>
            </a:r>
          </a:p>
          <a:p>
            <a:pPr marL="685800" indent="-457200">
              <a:buFont typeface="Arial" panose="020B0604020202020204" pitchFamily="34" charset="0"/>
              <a:buChar char="•"/>
            </a:pPr>
            <a:endParaRPr lang="en-US" dirty="0"/>
          </a:p>
          <a:p>
            <a:pPr marL="685800" indent="-457200">
              <a:buFont typeface="Arial" panose="020B0604020202020204" pitchFamily="34" charset="0"/>
              <a:buChar char="•"/>
            </a:pPr>
            <a:r>
              <a:rPr lang="en-US" b="1" dirty="0"/>
              <a:t>Drift mitigation</a:t>
            </a:r>
            <a:r>
              <a:rPr lang="en-US" dirty="0"/>
              <a:t> approach that effectively reduce errors in online settings.</a:t>
            </a:r>
          </a:p>
          <a:p>
            <a:pPr marL="685800" indent="-457200">
              <a:buFont typeface="Arial" panose="020B0604020202020204" pitchFamily="34" charset="0"/>
              <a:buChar char="•"/>
            </a:pPr>
            <a:endParaRPr lang="en-US" dirty="0"/>
          </a:p>
          <a:p>
            <a:pPr marL="685800" indent="-457200">
              <a:buFont typeface="Arial" panose="020B0604020202020204" pitchFamily="34" charset="0"/>
              <a:buChar char="•"/>
            </a:pPr>
            <a:r>
              <a:rPr lang="en-US" dirty="0"/>
              <a:t>Drift handling pipeline which is </a:t>
            </a:r>
            <a:r>
              <a:rPr lang="en-US" b="1" dirty="0"/>
              <a:t>cost-aware</a:t>
            </a:r>
            <a:r>
              <a:rPr lang="en-US" dirty="0"/>
              <a:t>.</a:t>
            </a:r>
          </a:p>
        </p:txBody>
      </p:sp>
      <p:sp>
        <p:nvSpPr>
          <p:cNvPr id="4" name="Slide Number Placeholder 3">
            <a:extLst>
              <a:ext uri="{FF2B5EF4-FFF2-40B4-BE49-F238E27FC236}">
                <a16:creationId xmlns:a16="http://schemas.microsoft.com/office/drawing/2014/main" id="{11A3F277-9E74-B20B-6746-2D1DC79D80C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spTree>
    <p:extLst>
      <p:ext uri="{BB962C8B-B14F-4D97-AF65-F5344CB8AC3E}">
        <p14:creationId xmlns:p14="http://schemas.microsoft.com/office/powerpoint/2010/main" val="773787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g12d151e73c4_0_31"/>
          <p:cNvSpPr txBox="1">
            <a:spLocks noGrp="1"/>
          </p:cNvSpPr>
          <p:nvPr>
            <p:ph type="title"/>
          </p:nvPr>
        </p:nvSpPr>
        <p:spPr>
          <a:xfrm>
            <a:off x="838200" y="365125"/>
            <a:ext cx="10515600" cy="917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ct val="100000"/>
              <a:buFont typeface="Palatino Linotype"/>
              <a:buNone/>
            </a:pPr>
            <a:r>
              <a:rPr lang="en-US" dirty="0">
                <a:solidFill>
                  <a:srgbClr val="C00000"/>
                </a:solidFill>
              </a:rPr>
              <a:t>System design goals and challenges.</a:t>
            </a:r>
            <a:endParaRPr dirty="0"/>
          </a:p>
        </p:txBody>
      </p:sp>
      <p:sp>
        <p:nvSpPr>
          <p:cNvPr id="176" name="Google Shape;176;g12d151e73c4_0_3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graphicFrame>
        <p:nvGraphicFramePr>
          <p:cNvPr id="179" name="Google Shape;177;g12d151e73c4_0_31">
            <a:extLst>
              <a:ext uri="{FF2B5EF4-FFF2-40B4-BE49-F238E27FC236}">
                <a16:creationId xmlns:a16="http://schemas.microsoft.com/office/drawing/2014/main" id="{35F7C4C7-C1CC-E831-5EA9-3BB4F032DCFB}"/>
              </a:ext>
            </a:extLst>
          </p:cNvPr>
          <p:cNvGraphicFramePr/>
          <p:nvPr/>
        </p:nvGraphicFramePr>
        <p:xfrm>
          <a:off x="917750" y="1684625"/>
          <a:ext cx="10309200" cy="33116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708084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0"/>
          <p:cNvSpPr txBox="1">
            <a:spLocks noGrp="1"/>
          </p:cNvSpPr>
          <p:nvPr>
            <p:ph type="title"/>
          </p:nvPr>
        </p:nvSpPr>
        <p:spPr>
          <a:xfrm>
            <a:off x="838200" y="365125"/>
            <a:ext cx="10515600" cy="91726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C00000"/>
              </a:buClr>
              <a:buSzPts val="4000"/>
              <a:buFont typeface="Palatino Linotype"/>
              <a:buNone/>
            </a:pPr>
            <a:r>
              <a:rPr lang="en-US" dirty="0">
                <a:solidFill>
                  <a:srgbClr val="C00000"/>
                </a:solidFill>
              </a:rPr>
              <a:t>Mitigation effectiveness of LEAF vs. static</a:t>
            </a:r>
            <a:endParaRPr dirty="0"/>
          </a:p>
        </p:txBody>
      </p:sp>
      <p:sp>
        <p:nvSpPr>
          <p:cNvPr id="216" name="Google Shape;216;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
        <p:nvSpPr>
          <p:cNvPr id="6" name="Google Shape;243;p21">
            <a:extLst>
              <a:ext uri="{FF2B5EF4-FFF2-40B4-BE49-F238E27FC236}">
                <a16:creationId xmlns:a16="http://schemas.microsoft.com/office/drawing/2014/main" id="{D0894C29-6054-CA6D-3FEB-E552537A7FEA}"/>
              </a:ext>
            </a:extLst>
          </p:cNvPr>
          <p:cNvSpPr txBox="1">
            <a:spLocks noGrp="1"/>
          </p:cNvSpPr>
          <p:nvPr>
            <p:ph type="body" idx="1"/>
          </p:nvPr>
        </p:nvSpPr>
        <p:spPr>
          <a:xfrm>
            <a:off x="838200" y="1505415"/>
            <a:ext cx="10515600" cy="467154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Font typeface="Arial"/>
              <a:buNone/>
            </a:pPr>
            <a:r>
              <a:rPr lang="en-US" dirty="0"/>
              <a:t>Default: use </a:t>
            </a:r>
            <a:r>
              <a:rPr lang="en-US" dirty="0" err="1"/>
              <a:t>CatBoost</a:t>
            </a:r>
            <a:r>
              <a:rPr lang="en-US" dirty="0"/>
              <a:t> to predict Downlink Volume.</a:t>
            </a:r>
            <a:endParaRPr dirty="0"/>
          </a:p>
        </p:txBody>
      </p:sp>
      <p:pic>
        <p:nvPicPr>
          <p:cNvPr id="3" name="Picture 2" descr="Chart, histogram&#10;&#10;Description automatically generated">
            <a:extLst>
              <a:ext uri="{FF2B5EF4-FFF2-40B4-BE49-F238E27FC236}">
                <a16:creationId xmlns:a16="http://schemas.microsoft.com/office/drawing/2014/main" id="{20099473-4438-D73E-7C04-C47B2A8DC2AF}"/>
              </a:ext>
            </a:extLst>
          </p:cNvPr>
          <p:cNvPicPr>
            <a:picLocks noChangeAspect="1"/>
          </p:cNvPicPr>
          <p:nvPr/>
        </p:nvPicPr>
        <p:blipFill rotWithShape="1">
          <a:blip r:embed="rId3"/>
          <a:srcRect b="13328"/>
          <a:stretch/>
        </p:blipFill>
        <p:spPr>
          <a:xfrm>
            <a:off x="3904181" y="2095353"/>
            <a:ext cx="4383637" cy="384535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2"/>
          <p:cNvSpPr txBox="1">
            <a:spLocks noGrp="1"/>
          </p:cNvSpPr>
          <p:nvPr>
            <p:ph type="title"/>
          </p:nvPr>
        </p:nvSpPr>
        <p:spPr>
          <a:xfrm>
            <a:off x="838200" y="365125"/>
            <a:ext cx="10515600" cy="9172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ct val="100000"/>
              <a:buFont typeface="Palatino Linotype"/>
              <a:buNone/>
            </a:pPr>
            <a:r>
              <a:rPr lang="en-US" dirty="0">
                <a:solidFill>
                  <a:srgbClr val="C00000"/>
                </a:solidFill>
              </a:rPr>
              <a:t>Great minds behind this work.</a:t>
            </a:r>
            <a:endParaRPr dirty="0"/>
          </a:p>
        </p:txBody>
      </p:sp>
      <p:sp>
        <p:nvSpPr>
          <p:cNvPr id="53" name="Google Shape;5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pic>
        <p:nvPicPr>
          <p:cNvPr id="2050" name="Picture 2" descr="Picture">
            <a:extLst>
              <a:ext uri="{FF2B5EF4-FFF2-40B4-BE49-F238E27FC236}">
                <a16:creationId xmlns:a16="http://schemas.microsoft.com/office/drawing/2014/main" id="{7D1A96FE-F376-8737-068A-72819788E8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8956" y="1584960"/>
            <a:ext cx="1910492" cy="184404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812B1750-1F2D-6907-BDB3-F91CF43177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206" y="1588739"/>
            <a:ext cx="1840261" cy="184026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rjun Nitin Bhagoji">
            <a:extLst>
              <a:ext uri="{FF2B5EF4-FFF2-40B4-BE49-F238E27FC236}">
                <a16:creationId xmlns:a16="http://schemas.microsoft.com/office/drawing/2014/main" id="{9B0C4C91-25A9-236B-67BE-3EFCFED32D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9076"/>
          <a:stretch/>
        </p:blipFill>
        <p:spPr bwMode="auto">
          <a:xfrm>
            <a:off x="7651226" y="1588739"/>
            <a:ext cx="1794510" cy="184026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0750CE2A-2ABE-3306-3533-72725C2239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23605" y="1588739"/>
            <a:ext cx="1714291" cy="1840261"/>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ector Garcia Crespo">
            <a:extLst>
              <a:ext uri="{FF2B5EF4-FFF2-40B4-BE49-F238E27FC236}">
                <a16:creationId xmlns:a16="http://schemas.microsoft.com/office/drawing/2014/main" id="{C5A9AD53-0CB3-F80E-C8F5-D4E25BBB9F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6219" y="4218273"/>
            <a:ext cx="1840261" cy="184026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8636242-AB70-88DC-C667-19A310221DF5}"/>
              </a:ext>
            </a:extLst>
          </p:cNvPr>
          <p:cNvSpPr txBox="1"/>
          <p:nvPr/>
        </p:nvSpPr>
        <p:spPr>
          <a:xfrm>
            <a:off x="2549269" y="6059168"/>
            <a:ext cx="1937211" cy="307777"/>
          </a:xfrm>
          <a:prstGeom prst="rect">
            <a:avLst/>
          </a:prstGeom>
          <a:noFill/>
        </p:spPr>
        <p:txBody>
          <a:bodyPr wrap="square">
            <a:spAutoFit/>
          </a:bodyPr>
          <a:lstStyle/>
          <a:p>
            <a:r>
              <a:rPr lang="en-US" dirty="0"/>
              <a:t>Hector Garcia Crespo</a:t>
            </a:r>
          </a:p>
        </p:txBody>
      </p:sp>
      <p:pic>
        <p:nvPicPr>
          <p:cNvPr id="2068" name="Picture 20" descr="Tim Coyle">
            <a:extLst>
              <a:ext uri="{FF2B5EF4-FFF2-40B4-BE49-F238E27FC236}">
                <a16:creationId xmlns:a16="http://schemas.microsoft.com/office/drawing/2014/main" id="{0E59C84F-80D5-396C-EE55-154F0CE8F6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23391" y="4218273"/>
            <a:ext cx="1840261" cy="184026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A359003-1A37-9047-F384-8B26440F99F8}"/>
              </a:ext>
            </a:extLst>
          </p:cNvPr>
          <p:cNvSpPr txBox="1"/>
          <p:nvPr/>
        </p:nvSpPr>
        <p:spPr>
          <a:xfrm>
            <a:off x="5092381" y="6059167"/>
            <a:ext cx="1840261" cy="307777"/>
          </a:xfrm>
          <a:prstGeom prst="rect">
            <a:avLst/>
          </a:prstGeom>
          <a:noFill/>
        </p:spPr>
        <p:txBody>
          <a:bodyPr wrap="square">
            <a:spAutoFit/>
          </a:bodyPr>
          <a:lstStyle/>
          <a:p>
            <a:pPr algn="ctr"/>
            <a:r>
              <a:rPr lang="en-US" i="0" dirty="0">
                <a:solidFill>
                  <a:srgbClr val="1D1C1D"/>
                </a:solidFill>
                <a:effectLst/>
                <a:latin typeface="+mn-lt"/>
              </a:rPr>
              <a:t>Timothy </a:t>
            </a:r>
            <a:r>
              <a:rPr lang="en-US" dirty="0">
                <a:solidFill>
                  <a:srgbClr val="1D1C1D"/>
                </a:solidFill>
                <a:latin typeface="+mn-lt"/>
              </a:rPr>
              <a:t> </a:t>
            </a:r>
            <a:r>
              <a:rPr lang="en-US" i="0" dirty="0">
                <a:solidFill>
                  <a:srgbClr val="1D1C1D"/>
                </a:solidFill>
                <a:effectLst/>
                <a:latin typeface="+mn-lt"/>
              </a:rPr>
              <a:t>Coyle</a:t>
            </a:r>
            <a:endParaRPr lang="en-US" dirty="0">
              <a:latin typeface="+mn-lt"/>
            </a:endParaRPr>
          </a:p>
        </p:txBody>
      </p:sp>
      <p:pic>
        <p:nvPicPr>
          <p:cNvPr id="2070" name="Picture 22" descr="Brian Ward">
            <a:extLst>
              <a:ext uri="{FF2B5EF4-FFF2-40B4-BE49-F238E27FC236}">
                <a16:creationId xmlns:a16="http://schemas.microsoft.com/office/drawing/2014/main" id="{E22F7363-B9DA-D75B-099A-ED38613D1E7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00563" y="4218273"/>
            <a:ext cx="1840261" cy="184026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E265408-F813-1723-BDB4-E3E9C30D55F9}"/>
              </a:ext>
            </a:extLst>
          </p:cNvPr>
          <p:cNvSpPr txBox="1"/>
          <p:nvPr/>
        </p:nvSpPr>
        <p:spPr>
          <a:xfrm>
            <a:off x="7538543" y="6059166"/>
            <a:ext cx="1840261" cy="307777"/>
          </a:xfrm>
          <a:prstGeom prst="rect">
            <a:avLst/>
          </a:prstGeom>
          <a:noFill/>
        </p:spPr>
        <p:txBody>
          <a:bodyPr wrap="square">
            <a:spAutoFit/>
          </a:bodyPr>
          <a:lstStyle/>
          <a:p>
            <a:pPr algn="ctr"/>
            <a:r>
              <a:rPr lang="en-US" i="0" dirty="0">
                <a:solidFill>
                  <a:srgbClr val="1D1C1D"/>
                </a:solidFill>
                <a:effectLst/>
                <a:latin typeface="+mn-lt"/>
              </a:rPr>
              <a:t>Brian Ward</a:t>
            </a:r>
            <a:endParaRPr lang="en-US" dirty="0">
              <a:latin typeface="+mn-lt"/>
            </a:endParaRPr>
          </a:p>
        </p:txBody>
      </p:sp>
      <p:sp>
        <p:nvSpPr>
          <p:cNvPr id="7" name="TextBox 6">
            <a:extLst>
              <a:ext uri="{FF2B5EF4-FFF2-40B4-BE49-F238E27FC236}">
                <a16:creationId xmlns:a16="http://schemas.microsoft.com/office/drawing/2014/main" id="{2BB99A2C-4E69-35D2-3420-4CEC00BEA7AA}"/>
              </a:ext>
            </a:extLst>
          </p:cNvPr>
          <p:cNvSpPr txBox="1"/>
          <p:nvPr/>
        </p:nvSpPr>
        <p:spPr>
          <a:xfrm>
            <a:off x="2482952" y="3429000"/>
            <a:ext cx="2222500" cy="307777"/>
          </a:xfrm>
          <a:prstGeom prst="rect">
            <a:avLst/>
          </a:prstGeom>
          <a:noFill/>
        </p:spPr>
        <p:txBody>
          <a:bodyPr wrap="square">
            <a:spAutoFit/>
          </a:bodyPr>
          <a:lstStyle/>
          <a:p>
            <a:r>
              <a:rPr lang="en-US" dirty="0">
                <a:effectLst/>
                <a:latin typeface="Arial" panose="020B0604020202020204" pitchFamily="34" charset="0"/>
              </a:rPr>
              <a:t>Prof. Francesco Bronzino</a:t>
            </a:r>
            <a:endParaRPr lang="en-US" dirty="0"/>
          </a:p>
        </p:txBody>
      </p:sp>
      <p:sp>
        <p:nvSpPr>
          <p:cNvPr id="8" name="TextBox 7">
            <a:extLst>
              <a:ext uri="{FF2B5EF4-FFF2-40B4-BE49-F238E27FC236}">
                <a16:creationId xmlns:a16="http://schemas.microsoft.com/office/drawing/2014/main" id="{85081F11-33F5-7DAD-9EDD-16D3AE22027E}"/>
              </a:ext>
            </a:extLst>
          </p:cNvPr>
          <p:cNvSpPr txBox="1"/>
          <p:nvPr/>
        </p:nvSpPr>
        <p:spPr>
          <a:xfrm>
            <a:off x="5243190" y="3429000"/>
            <a:ext cx="1714291" cy="307777"/>
          </a:xfrm>
          <a:prstGeom prst="rect">
            <a:avLst/>
          </a:prstGeom>
          <a:noFill/>
        </p:spPr>
        <p:txBody>
          <a:bodyPr wrap="square">
            <a:spAutoFit/>
          </a:bodyPr>
          <a:lstStyle/>
          <a:p>
            <a:r>
              <a:rPr lang="en-US" dirty="0">
                <a:effectLst/>
                <a:latin typeface="Arial" panose="020B0604020202020204" pitchFamily="34" charset="0"/>
              </a:rPr>
              <a:t>Prof. </a:t>
            </a:r>
            <a:r>
              <a:rPr lang="en-US" dirty="0"/>
              <a:t>Paul Schmitt</a:t>
            </a:r>
          </a:p>
        </p:txBody>
      </p:sp>
      <p:sp>
        <p:nvSpPr>
          <p:cNvPr id="9" name="TextBox 8">
            <a:extLst>
              <a:ext uri="{FF2B5EF4-FFF2-40B4-BE49-F238E27FC236}">
                <a16:creationId xmlns:a16="http://schemas.microsoft.com/office/drawing/2014/main" id="{07473196-0E3D-B5BE-73E0-7254A8E71E8E}"/>
              </a:ext>
            </a:extLst>
          </p:cNvPr>
          <p:cNvSpPr txBox="1"/>
          <p:nvPr/>
        </p:nvSpPr>
        <p:spPr>
          <a:xfrm>
            <a:off x="7531437" y="3457224"/>
            <a:ext cx="1970721" cy="307777"/>
          </a:xfrm>
          <a:prstGeom prst="rect">
            <a:avLst/>
          </a:prstGeom>
          <a:noFill/>
        </p:spPr>
        <p:txBody>
          <a:bodyPr wrap="square">
            <a:spAutoFit/>
          </a:bodyPr>
          <a:lstStyle/>
          <a:p>
            <a:r>
              <a:rPr lang="en-US" dirty="0"/>
              <a:t>Dr. Arjun Nitin Bhagoji</a:t>
            </a:r>
          </a:p>
        </p:txBody>
      </p:sp>
      <p:sp>
        <p:nvSpPr>
          <p:cNvPr id="10" name="TextBox 9">
            <a:extLst>
              <a:ext uri="{FF2B5EF4-FFF2-40B4-BE49-F238E27FC236}">
                <a16:creationId xmlns:a16="http://schemas.microsoft.com/office/drawing/2014/main" id="{1A8261B8-ECA6-6E22-8051-AA9BEC2D4844}"/>
              </a:ext>
            </a:extLst>
          </p:cNvPr>
          <p:cNvSpPr txBox="1"/>
          <p:nvPr/>
        </p:nvSpPr>
        <p:spPr>
          <a:xfrm>
            <a:off x="9969500" y="3446245"/>
            <a:ext cx="2222500" cy="307777"/>
          </a:xfrm>
          <a:prstGeom prst="rect">
            <a:avLst/>
          </a:prstGeom>
          <a:noFill/>
        </p:spPr>
        <p:txBody>
          <a:bodyPr wrap="square">
            <a:spAutoFit/>
          </a:bodyPr>
          <a:lstStyle/>
          <a:p>
            <a:pPr algn="ctr"/>
            <a:r>
              <a:rPr lang="en-US" dirty="0">
                <a:effectLst/>
                <a:latin typeface="Arial" panose="020B0604020202020204" pitchFamily="34" charset="0"/>
              </a:rPr>
              <a:t>Prof. Nick Feamster</a:t>
            </a:r>
            <a:endParaRPr lang="en-US" dirty="0"/>
          </a:p>
        </p:txBody>
      </p:sp>
      <p:pic>
        <p:nvPicPr>
          <p:cNvPr id="1026" name="Picture 2">
            <a:extLst>
              <a:ext uri="{FF2B5EF4-FFF2-40B4-BE49-F238E27FC236}">
                <a16:creationId xmlns:a16="http://schemas.microsoft.com/office/drawing/2014/main" id="{33034D13-921D-D5D9-D653-0210AC85429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21375"/>
          <a:stretch/>
        </p:blipFill>
        <p:spPr bwMode="auto">
          <a:xfrm>
            <a:off x="183197" y="1556736"/>
            <a:ext cx="1984375" cy="187226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A431581-3783-8F18-AFE6-B116B3220F35}"/>
              </a:ext>
            </a:extLst>
          </p:cNvPr>
          <p:cNvSpPr txBox="1"/>
          <p:nvPr/>
        </p:nvSpPr>
        <p:spPr>
          <a:xfrm>
            <a:off x="103070" y="3457224"/>
            <a:ext cx="2222500" cy="307777"/>
          </a:xfrm>
          <a:prstGeom prst="rect">
            <a:avLst/>
          </a:prstGeom>
          <a:noFill/>
        </p:spPr>
        <p:txBody>
          <a:bodyPr wrap="square">
            <a:spAutoFit/>
          </a:bodyPr>
          <a:lstStyle/>
          <a:p>
            <a:pPr algn="ctr"/>
            <a:r>
              <a:rPr lang="en-US" dirty="0">
                <a:effectLst/>
                <a:latin typeface="Arial" panose="020B0604020202020204" pitchFamily="34" charset="0"/>
              </a:rPr>
              <a:t>Shinan Liu</a:t>
            </a:r>
            <a:endParaRPr lang="en-US" dirty="0"/>
          </a:p>
        </p:txBody>
      </p:sp>
    </p:spTree>
    <p:extLst>
      <p:ext uri="{BB962C8B-B14F-4D97-AF65-F5344CB8AC3E}">
        <p14:creationId xmlns:p14="http://schemas.microsoft.com/office/powerpoint/2010/main" val="1321003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3"/>
          <p:cNvSpPr txBox="1">
            <a:spLocks noGrp="1"/>
          </p:cNvSpPr>
          <p:nvPr>
            <p:ph type="title"/>
          </p:nvPr>
        </p:nvSpPr>
        <p:spPr>
          <a:xfrm>
            <a:off x="838200" y="365125"/>
            <a:ext cx="10515600" cy="91726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000"/>
              <a:buFont typeface="Palatino Linotype"/>
              <a:buNone/>
            </a:pPr>
            <a:r>
              <a:rPr lang="en-US">
                <a:solidFill>
                  <a:srgbClr val="C00000"/>
                </a:solidFill>
              </a:rPr>
              <a:t>But is deployment the end of the story?</a:t>
            </a:r>
            <a:endParaRPr/>
          </a:p>
        </p:txBody>
      </p:sp>
      <p:sp>
        <p:nvSpPr>
          <p:cNvPr id="63" name="Google Shape;63;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64" name="Google Shape;64;p3"/>
          <p:cNvSpPr txBox="1">
            <a:spLocks noGrp="1"/>
          </p:cNvSpPr>
          <p:nvPr>
            <p:ph type="body" idx="1"/>
          </p:nvPr>
        </p:nvSpPr>
        <p:spPr>
          <a:xfrm>
            <a:off x="838200" y="1505415"/>
            <a:ext cx="10515600" cy="4671548"/>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90000"/>
              </a:lnSpc>
              <a:spcBef>
                <a:spcPts val="0"/>
              </a:spcBef>
              <a:spcAft>
                <a:spcPts val="0"/>
              </a:spcAft>
              <a:buClr>
                <a:schemeClr val="dk1"/>
              </a:buClr>
              <a:buSzPts val="2800"/>
              <a:buFont typeface="Arial"/>
              <a:buNone/>
            </a:pPr>
            <a:r>
              <a:rPr lang="en-US" dirty="0"/>
              <a:t>After deployment, models  for networking often face:</a:t>
            </a:r>
            <a:endParaRPr dirty="0"/>
          </a:p>
          <a:p>
            <a:pPr marL="0" lvl="0" indent="0" algn="l" rtl="0">
              <a:lnSpc>
                <a:spcPct val="90000"/>
              </a:lnSpc>
              <a:spcBef>
                <a:spcPts val="1000"/>
              </a:spcBef>
              <a:spcAft>
                <a:spcPts val="0"/>
              </a:spcAft>
              <a:buClr>
                <a:schemeClr val="dk1"/>
              </a:buClr>
              <a:buSzPts val="2800"/>
              <a:buFont typeface="Arial"/>
              <a:buNone/>
            </a:pPr>
            <a:endParaRPr dirty="0"/>
          </a:p>
          <a:p>
            <a:pPr marL="457200" lvl="0" indent="-470535" algn="l" rtl="0">
              <a:lnSpc>
                <a:spcPct val="90000"/>
              </a:lnSpc>
              <a:spcBef>
                <a:spcPts val="1000"/>
              </a:spcBef>
              <a:spcAft>
                <a:spcPts val="0"/>
              </a:spcAft>
              <a:buClr>
                <a:schemeClr val="dk1"/>
              </a:buClr>
              <a:buSzPts val="2800"/>
              <a:buFont typeface="Arial"/>
              <a:buChar char="•"/>
            </a:pPr>
            <a:r>
              <a:rPr lang="en-US" dirty="0"/>
              <a:t>Sudden, drastic changes</a:t>
            </a:r>
            <a:endParaRPr dirty="0"/>
          </a:p>
          <a:p>
            <a:pPr marL="1143000" lvl="1" indent="-468630" algn="l" rtl="0">
              <a:lnSpc>
                <a:spcPct val="90000"/>
              </a:lnSpc>
              <a:spcBef>
                <a:spcPts val="500"/>
              </a:spcBef>
              <a:spcAft>
                <a:spcPts val="0"/>
              </a:spcAft>
              <a:buClr>
                <a:srgbClr val="7F7F7F"/>
              </a:buClr>
              <a:buSzPts val="2400"/>
              <a:buFont typeface="Arial"/>
              <a:buChar char="•"/>
            </a:pPr>
            <a:r>
              <a:rPr lang="en-US" dirty="0">
                <a:solidFill>
                  <a:srgbClr val="7F7F7F"/>
                </a:solidFill>
              </a:rPr>
              <a:t>The installations of new equipment, a software upgrade, deployment of 5G, COVID-19 pandemic …</a:t>
            </a:r>
            <a:endParaRPr dirty="0"/>
          </a:p>
          <a:p>
            <a:pPr marL="457200" lvl="0" indent="-470535" algn="l" rtl="0">
              <a:lnSpc>
                <a:spcPct val="90000"/>
              </a:lnSpc>
              <a:spcBef>
                <a:spcPts val="1000"/>
              </a:spcBef>
              <a:spcAft>
                <a:spcPts val="0"/>
              </a:spcAft>
              <a:buClr>
                <a:schemeClr val="dk1"/>
              </a:buClr>
              <a:buSzPts val="2800"/>
              <a:buFont typeface="Arial"/>
              <a:buChar char="•"/>
            </a:pPr>
            <a:r>
              <a:rPr lang="en-US" dirty="0"/>
              <a:t>Periodic changes</a:t>
            </a:r>
            <a:endParaRPr dirty="0"/>
          </a:p>
          <a:p>
            <a:pPr marL="1143000" lvl="1" indent="-468630" algn="l" rtl="0">
              <a:lnSpc>
                <a:spcPct val="90000"/>
              </a:lnSpc>
              <a:spcBef>
                <a:spcPts val="500"/>
              </a:spcBef>
              <a:spcAft>
                <a:spcPts val="0"/>
              </a:spcAft>
              <a:buClr>
                <a:srgbClr val="7F7F7F"/>
              </a:buClr>
              <a:buSzPts val="2400"/>
              <a:buFont typeface="Arial"/>
              <a:buChar char="•"/>
            </a:pPr>
            <a:r>
              <a:rPr lang="en-US" dirty="0">
                <a:solidFill>
                  <a:srgbClr val="7F7F7F"/>
                </a:solidFill>
              </a:rPr>
              <a:t>Seasonality, weekly patterns …</a:t>
            </a:r>
            <a:endParaRPr dirty="0"/>
          </a:p>
          <a:p>
            <a:pPr marL="0" lvl="0" indent="0" algn="l" rtl="0">
              <a:lnSpc>
                <a:spcPct val="90000"/>
              </a:lnSpc>
              <a:spcBef>
                <a:spcPts val="1000"/>
              </a:spcBef>
              <a:spcAft>
                <a:spcPts val="0"/>
              </a:spcAft>
              <a:buClr>
                <a:schemeClr val="dk1"/>
              </a:buClr>
              <a:buSzPts val="2800"/>
              <a:buFont typeface="Arial"/>
              <a:buNone/>
            </a:pPr>
            <a:endParaRPr dirty="0">
              <a:solidFill>
                <a:srgbClr val="7F7F7F"/>
              </a:solidFill>
            </a:endParaRPr>
          </a:p>
          <a:p>
            <a:pPr marL="0" lvl="0" indent="0" algn="l" rtl="0">
              <a:lnSpc>
                <a:spcPct val="90000"/>
              </a:lnSpc>
              <a:spcBef>
                <a:spcPts val="1000"/>
              </a:spcBef>
              <a:spcAft>
                <a:spcPts val="0"/>
              </a:spcAft>
              <a:buClr>
                <a:schemeClr val="dk1"/>
              </a:buClr>
              <a:buSzPts val="2800"/>
              <a:buFont typeface="Arial"/>
              <a:buNone/>
            </a:pPr>
            <a:endParaRPr dirty="0">
              <a:solidFill>
                <a:srgbClr val="7F7F7F"/>
              </a:solidFill>
            </a:endParaRPr>
          </a:p>
          <a:p>
            <a:pPr marL="0" lvl="0" indent="0" algn="l" rtl="0">
              <a:lnSpc>
                <a:spcPct val="90000"/>
              </a:lnSpc>
              <a:spcBef>
                <a:spcPts val="1000"/>
              </a:spcBef>
              <a:spcAft>
                <a:spcPts val="0"/>
              </a:spcAft>
              <a:buClr>
                <a:schemeClr val="dk1"/>
              </a:buClr>
              <a:buSzPts val="2800"/>
              <a:buFont typeface="Arial"/>
              <a:buNone/>
            </a:pPr>
            <a:r>
              <a:rPr lang="en-US" dirty="0"/>
              <a:t>    =&gt; As a result, model performances degrade over time: </a:t>
            </a:r>
            <a:endParaRPr dirty="0"/>
          </a:p>
          <a:p>
            <a:pPr marL="8229600" lvl="0" indent="0" algn="l" rtl="0">
              <a:lnSpc>
                <a:spcPct val="90000"/>
              </a:lnSpc>
              <a:spcBef>
                <a:spcPts val="1000"/>
              </a:spcBef>
              <a:spcAft>
                <a:spcPts val="0"/>
              </a:spcAft>
              <a:buClr>
                <a:schemeClr val="dk1"/>
              </a:buClr>
              <a:buSzPts val="2800"/>
              <a:buFont typeface="Arial"/>
              <a:buNone/>
            </a:pPr>
            <a:r>
              <a:rPr lang="en-US" dirty="0"/>
              <a:t>concept drift</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5"/>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C00000"/>
              </a:buClr>
              <a:buSzPts val="4000"/>
              <a:buFont typeface="Palatino Linotype"/>
              <a:buNone/>
            </a:pPr>
            <a:r>
              <a:rPr lang="en-US" dirty="0">
                <a:solidFill>
                  <a:srgbClr val="C00000"/>
                </a:solidFill>
              </a:rPr>
              <a:t>We seek the answers to three questions</a:t>
            </a:r>
            <a:endParaRPr dirty="0"/>
          </a:p>
        </p:txBody>
      </p:sp>
      <p:sp>
        <p:nvSpPr>
          <p:cNvPr id="81" name="Google Shape;81;p5"/>
          <p:cNvSpPr txBox="1">
            <a:spLocks noGrp="1"/>
          </p:cNvSpPr>
          <p:nvPr>
            <p:ph idx="1"/>
          </p:nvPr>
        </p:nvSpPr>
        <p:spPr>
          <a:xfrm>
            <a:off x="1331894" y="1992192"/>
            <a:ext cx="10515600" cy="64049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Font typeface="Arial"/>
              <a:buNone/>
            </a:pPr>
            <a:r>
              <a:rPr lang="en-US" dirty="0"/>
              <a:t>What are the characteristics of concept drift in cellular networks?</a:t>
            </a:r>
            <a:endParaRPr dirty="0"/>
          </a:p>
        </p:txBody>
      </p:sp>
      <p:sp>
        <p:nvSpPr>
          <p:cNvPr id="82" name="Google Shape;82;p5"/>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pic>
        <p:nvPicPr>
          <p:cNvPr id="83" name="Google Shape;83;p5" descr="Scatterplot outline"/>
          <p:cNvPicPr preferRelativeResize="0"/>
          <p:nvPr/>
        </p:nvPicPr>
        <p:blipFill rotWithShape="1">
          <a:blip r:embed="rId3">
            <a:alphaModFix/>
          </a:blip>
          <a:srcRect/>
          <a:stretch/>
        </p:blipFill>
        <p:spPr>
          <a:xfrm>
            <a:off x="417494" y="1749193"/>
            <a:ext cx="914400" cy="914400"/>
          </a:xfrm>
          <a:prstGeom prst="rect">
            <a:avLst/>
          </a:prstGeom>
          <a:noFill/>
          <a:ln>
            <a:noFill/>
          </a:ln>
        </p:spPr>
      </p:pic>
      <p:pic>
        <p:nvPicPr>
          <p:cNvPr id="84" name="Google Shape;84;p5" descr="Questions outline"/>
          <p:cNvPicPr preferRelativeResize="0"/>
          <p:nvPr/>
        </p:nvPicPr>
        <p:blipFill rotWithShape="1">
          <a:blip r:embed="rId4">
            <a:alphaModFix/>
          </a:blip>
          <a:srcRect/>
          <a:stretch/>
        </p:blipFill>
        <p:spPr>
          <a:xfrm>
            <a:off x="417494" y="3233366"/>
            <a:ext cx="914400" cy="914400"/>
          </a:xfrm>
          <a:prstGeom prst="rect">
            <a:avLst/>
          </a:prstGeom>
          <a:noFill/>
          <a:ln>
            <a:noFill/>
          </a:ln>
        </p:spPr>
      </p:pic>
      <p:pic>
        <p:nvPicPr>
          <p:cNvPr id="85" name="Google Shape;85;p5" descr="Checklist outline"/>
          <p:cNvPicPr preferRelativeResize="0"/>
          <p:nvPr/>
        </p:nvPicPr>
        <p:blipFill rotWithShape="1">
          <a:blip r:embed="rId5">
            <a:alphaModFix/>
          </a:blip>
          <a:srcRect/>
          <a:stretch/>
        </p:blipFill>
        <p:spPr>
          <a:xfrm>
            <a:off x="417494" y="4677339"/>
            <a:ext cx="914400" cy="914400"/>
          </a:xfrm>
          <a:prstGeom prst="rect">
            <a:avLst/>
          </a:prstGeom>
          <a:noFill/>
          <a:ln>
            <a:noFill/>
          </a:ln>
        </p:spPr>
      </p:pic>
      <p:sp>
        <p:nvSpPr>
          <p:cNvPr id="2" name="Google Shape;81;p5">
            <a:extLst>
              <a:ext uri="{FF2B5EF4-FFF2-40B4-BE49-F238E27FC236}">
                <a16:creationId xmlns:a16="http://schemas.microsoft.com/office/drawing/2014/main" id="{74D4B955-9664-81A8-DD65-0B7A832272CB}"/>
              </a:ext>
            </a:extLst>
          </p:cNvPr>
          <p:cNvSpPr txBox="1">
            <a:spLocks/>
          </p:cNvSpPr>
          <p:nvPr/>
        </p:nvSpPr>
        <p:spPr>
          <a:xfrm>
            <a:off x="1331894" y="3347441"/>
            <a:ext cx="10515600" cy="744468"/>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0" i="0" kern="1200">
                <a:solidFill>
                  <a:schemeClr val="tx1"/>
                </a:solidFill>
                <a:latin typeface="Open Sans Light" pitchFamily="2" charset="0"/>
                <a:ea typeface="Open Sans Light" pitchFamily="2" charset="0"/>
                <a:cs typeface="Open Sans Light" pitchFamily="2"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i="0" kern="1200">
                <a:solidFill>
                  <a:schemeClr val="tx1"/>
                </a:solidFill>
                <a:latin typeface="Open Sans Light" pitchFamily="2" charset="0"/>
                <a:ea typeface="Open Sans Light" pitchFamily="2" charset="0"/>
                <a:cs typeface="Open Sans Light" pitchFamily="2"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tx1"/>
                </a:solidFill>
                <a:latin typeface="Open Sans Light" pitchFamily="2" charset="0"/>
                <a:ea typeface="Open Sans Light" pitchFamily="2" charset="0"/>
                <a:cs typeface="Open Sans Light" pitchFamily="2"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solidFill>
                <a:latin typeface="Open Sans Light" pitchFamily="2" charset="0"/>
                <a:ea typeface="Open Sans Light" pitchFamily="2" charset="0"/>
                <a:cs typeface="Open Sans Light" pitchFamily="2"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solidFill>
                <a:latin typeface="Open Sans Light" pitchFamily="2" charset="0"/>
                <a:ea typeface="Open Sans Light" pitchFamily="2" charset="0"/>
                <a:cs typeface="Open Sans Light"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Clr>
                <a:schemeClr val="dk1"/>
              </a:buClr>
              <a:buSzPts val="2800"/>
              <a:buFont typeface="Arial"/>
              <a:buNone/>
            </a:pPr>
            <a:r>
              <a:rPr lang="en-US" dirty="0"/>
              <a:t>How do we detect, explain, and mitigate concept drift?</a:t>
            </a:r>
          </a:p>
        </p:txBody>
      </p:sp>
      <p:sp>
        <p:nvSpPr>
          <p:cNvPr id="3" name="Google Shape;81;p5">
            <a:extLst>
              <a:ext uri="{FF2B5EF4-FFF2-40B4-BE49-F238E27FC236}">
                <a16:creationId xmlns:a16="http://schemas.microsoft.com/office/drawing/2014/main" id="{4D2867CF-37DB-28E3-68D6-C294F28D0FE3}"/>
              </a:ext>
            </a:extLst>
          </p:cNvPr>
          <p:cNvSpPr txBox="1">
            <a:spLocks/>
          </p:cNvSpPr>
          <p:nvPr/>
        </p:nvSpPr>
        <p:spPr>
          <a:xfrm>
            <a:off x="1331894" y="4756884"/>
            <a:ext cx="10515600" cy="765930"/>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800" b="0" i="0" kern="1200">
                <a:solidFill>
                  <a:schemeClr val="tx1"/>
                </a:solidFill>
                <a:latin typeface="Open Sans Light" pitchFamily="2" charset="0"/>
                <a:ea typeface="Open Sans Light" pitchFamily="2" charset="0"/>
                <a:cs typeface="Open Sans Light" pitchFamily="2"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400" b="0" i="0" kern="1200">
                <a:solidFill>
                  <a:schemeClr val="tx1"/>
                </a:solidFill>
                <a:latin typeface="Open Sans Light" pitchFamily="2" charset="0"/>
                <a:ea typeface="Open Sans Light" pitchFamily="2" charset="0"/>
                <a:cs typeface="Open Sans Light" pitchFamily="2"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b="0" i="0" kern="1200">
                <a:solidFill>
                  <a:schemeClr val="tx1"/>
                </a:solidFill>
                <a:latin typeface="Open Sans Light" pitchFamily="2" charset="0"/>
                <a:ea typeface="Open Sans Light" pitchFamily="2" charset="0"/>
                <a:cs typeface="Open Sans Light" pitchFamily="2"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solidFill>
                <a:latin typeface="Open Sans Light" pitchFamily="2" charset="0"/>
                <a:ea typeface="Open Sans Light" pitchFamily="2" charset="0"/>
                <a:cs typeface="Open Sans Light" pitchFamily="2"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b="0" i="0" kern="1200">
                <a:solidFill>
                  <a:schemeClr val="tx1"/>
                </a:solidFill>
                <a:latin typeface="Open Sans Light" pitchFamily="2" charset="0"/>
                <a:ea typeface="Open Sans Light" pitchFamily="2" charset="0"/>
                <a:cs typeface="Open Sans Light"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90000"/>
              </a:lnSpc>
              <a:buClr>
                <a:schemeClr val="dk1"/>
              </a:buClr>
              <a:buSzPts val="2800"/>
              <a:buFont typeface="Arial"/>
              <a:buNone/>
            </a:pPr>
            <a:r>
              <a:rPr lang="en-US" dirty="0"/>
              <a:t>How effective are the end-to-end mitigation schemes?</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8C043-8642-69C9-AFC4-C2D0BEF6A6A8}"/>
              </a:ext>
            </a:extLst>
          </p:cNvPr>
          <p:cNvSpPr>
            <a:spLocks noGrp="1"/>
          </p:cNvSpPr>
          <p:nvPr>
            <p:ph type="title"/>
          </p:nvPr>
        </p:nvSpPr>
        <p:spPr/>
        <p:txBody>
          <a:bodyPr>
            <a:normAutofit fontScale="90000"/>
          </a:bodyPr>
          <a:lstStyle/>
          <a:p>
            <a:r>
              <a:rPr lang="en-US" dirty="0">
                <a:solidFill>
                  <a:srgbClr val="C00000"/>
                </a:solidFill>
              </a:rPr>
              <a:t>We investigate over four years of data from a US metropolitan area</a:t>
            </a:r>
            <a:endParaRPr lang="en-FR" dirty="0"/>
          </a:p>
        </p:txBody>
      </p:sp>
      <p:graphicFrame>
        <p:nvGraphicFramePr>
          <p:cNvPr id="5" name="Content Placeholder 4">
            <a:extLst>
              <a:ext uri="{FF2B5EF4-FFF2-40B4-BE49-F238E27FC236}">
                <a16:creationId xmlns:a16="http://schemas.microsoft.com/office/drawing/2014/main" id="{75B02EA6-9D83-11C2-528C-7F644A7CF670}"/>
              </a:ext>
            </a:extLst>
          </p:cNvPr>
          <p:cNvGraphicFramePr>
            <a:graphicFrameLocks noGrp="1"/>
          </p:cNvGraphicFramePr>
          <p:nvPr>
            <p:ph idx="1"/>
            <p:extLst>
              <p:ext uri="{D42A27DB-BD31-4B8C-83A1-F6EECF244321}">
                <p14:modId xmlns:p14="http://schemas.microsoft.com/office/powerpoint/2010/main" val="392631582"/>
              </p:ext>
            </p:extLst>
          </p:nvPr>
        </p:nvGraphicFramePr>
        <p:xfrm>
          <a:off x="1104900" y="1540510"/>
          <a:ext cx="10515600" cy="4815840"/>
        </p:xfrm>
        <a:graphic>
          <a:graphicData uri="http://schemas.openxmlformats.org/drawingml/2006/table">
            <a:tbl>
              <a:tblPr firstRow="1" bandRow="1">
                <a:tableStyleId>{0505E3EF-67EA-436B-97B2-0124C06EBD24}</a:tableStyleId>
              </a:tblPr>
              <a:tblGrid>
                <a:gridCol w="4396740">
                  <a:extLst>
                    <a:ext uri="{9D8B030D-6E8A-4147-A177-3AD203B41FA5}">
                      <a16:colId xmlns:a16="http://schemas.microsoft.com/office/drawing/2014/main" val="2386957829"/>
                    </a:ext>
                  </a:extLst>
                </a:gridCol>
                <a:gridCol w="472440">
                  <a:extLst>
                    <a:ext uri="{9D8B030D-6E8A-4147-A177-3AD203B41FA5}">
                      <a16:colId xmlns:a16="http://schemas.microsoft.com/office/drawing/2014/main" val="103507756"/>
                    </a:ext>
                  </a:extLst>
                </a:gridCol>
                <a:gridCol w="5646420">
                  <a:extLst>
                    <a:ext uri="{9D8B030D-6E8A-4147-A177-3AD203B41FA5}">
                      <a16:colId xmlns:a16="http://schemas.microsoft.com/office/drawing/2014/main" val="1414826800"/>
                    </a:ext>
                  </a:extLst>
                </a:gridCol>
              </a:tblGrid>
              <a:tr h="370840">
                <a:tc>
                  <a:txBody>
                    <a:bodyPr/>
                    <a:lstStyle/>
                    <a:p>
                      <a:pPr algn="r"/>
                      <a:r>
                        <a:rPr lang="en-FR" sz="2800" b="0" i="0" dirty="0">
                          <a:latin typeface="Open Sans Medium" pitchFamily="2" charset="0"/>
                          <a:ea typeface="Open Sans Medium" pitchFamily="2" charset="0"/>
                          <a:cs typeface="Open Sans Medium" pitchFamily="2" charset="0"/>
                        </a:rPr>
                        <a:t>Collection period</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FR" sz="2800" b="0" i="0" dirty="0">
                        <a:latin typeface="Open Sans Medium" pitchFamily="2" charset="0"/>
                        <a:ea typeface="Open Sans Medium" pitchFamily="2" charset="0"/>
                        <a:cs typeface="Open Sans Medium"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FR" sz="2800" b="0" i="0" dirty="0">
                          <a:latin typeface="Open Sans Light" pitchFamily="2" charset="0"/>
                          <a:ea typeface="Open Sans Light" pitchFamily="2" charset="0"/>
                          <a:cs typeface="Open Sans Light" pitchFamily="2" charset="0"/>
                        </a:rPr>
                        <a:t>Jan. 1st 2018 – Mar 28th 2022</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18080612"/>
                  </a:ext>
                </a:extLst>
              </a:tr>
              <a:tr h="370840">
                <a:tc>
                  <a:txBody>
                    <a:bodyPr/>
                    <a:lstStyle/>
                    <a:p>
                      <a:pPr algn="r"/>
                      <a:r>
                        <a:rPr lang="en-FR" sz="2800" b="0" i="0" dirty="0">
                          <a:latin typeface="Open Sans Medium" pitchFamily="2" charset="0"/>
                          <a:ea typeface="Open Sans Medium" pitchFamily="2" charset="0"/>
                          <a:cs typeface="Open Sans Medium" pitchFamily="2" charset="0"/>
                        </a:rPr>
                        <a:t>Identifiers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FR" sz="2800" b="0" i="0" dirty="0">
                        <a:latin typeface="Open Sans Medium" pitchFamily="2" charset="0"/>
                        <a:ea typeface="Open Sans Medium" pitchFamily="2" charset="0"/>
                        <a:cs typeface="Open Sans Medium"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FR" sz="2800" b="0" i="0" dirty="0">
                          <a:latin typeface="Open Sans Light" pitchFamily="2" charset="0"/>
                          <a:ea typeface="Open Sans Light" pitchFamily="2" charset="0"/>
                          <a:cs typeface="Open Sans Light" pitchFamily="2" charset="0"/>
                        </a:rPr>
                        <a:t>eNodeB ID &amp; Timestamp</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41779517"/>
                  </a:ext>
                </a:extLst>
              </a:tr>
              <a:tr h="370840">
                <a:tc>
                  <a:txBody>
                    <a:bodyPr/>
                    <a:lstStyle/>
                    <a:p>
                      <a:pPr algn="r"/>
                      <a:r>
                        <a:rPr lang="en-FR" sz="2800" b="0" i="0" dirty="0">
                          <a:latin typeface="Open Sans Medium" pitchFamily="2" charset="0"/>
                          <a:ea typeface="Open Sans Medium" pitchFamily="2" charset="0"/>
                          <a:cs typeface="Open Sans Medium" pitchFamily="2" charset="0"/>
                        </a:rPr>
                        <a:t>Number of KPIs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FR" sz="2800" b="0" i="0" dirty="0">
                        <a:latin typeface="Open Sans Medium" pitchFamily="2" charset="0"/>
                        <a:ea typeface="Open Sans Medium" pitchFamily="2" charset="0"/>
                        <a:cs typeface="Open Sans Medium"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FR" sz="2800" b="0" i="0" dirty="0">
                          <a:latin typeface="Open Sans Light" pitchFamily="2" charset="0"/>
                          <a:ea typeface="Open Sans Light" pitchFamily="2" charset="0"/>
                          <a:cs typeface="Open Sans Light" pitchFamily="2" charset="0"/>
                        </a:rPr>
                        <a:t>224</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76741943"/>
                  </a:ext>
                </a:extLst>
              </a:tr>
              <a:tr h="370840">
                <a:tc>
                  <a:txBody>
                    <a:bodyPr/>
                    <a:lstStyle/>
                    <a:p>
                      <a:pPr algn="r"/>
                      <a:r>
                        <a:rPr lang="en-FR" sz="2800" b="0" i="0" dirty="0">
                          <a:latin typeface="Open Sans Medium" pitchFamily="2" charset="0"/>
                          <a:ea typeface="Open Sans Medium" pitchFamily="2" charset="0"/>
                          <a:cs typeface="Open Sans Medium" pitchFamily="2" charset="0"/>
                        </a:rPr>
                        <a:t>Groups of KPIs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FR" sz="2800" b="0" i="0" dirty="0">
                        <a:latin typeface="Open Sans Medium" pitchFamily="2" charset="0"/>
                        <a:ea typeface="Open Sans Medium" pitchFamily="2" charset="0"/>
                        <a:cs typeface="Open Sans Medium"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FR" sz="2800" b="0" i="0" dirty="0">
                          <a:latin typeface="Open Sans Light" pitchFamily="2" charset="0"/>
                          <a:ea typeface="Open Sans Light" pitchFamily="2" charset="0"/>
                          <a:cs typeface="Open Sans Light" pitchFamily="2" charset="0"/>
                        </a:rPr>
                        <a:t>Resource utilization</a:t>
                      </a:r>
                    </a:p>
                    <a:p>
                      <a:r>
                        <a:rPr lang="en-FR" sz="2800" b="0" i="0" dirty="0">
                          <a:latin typeface="Open Sans Light" pitchFamily="2" charset="0"/>
                          <a:ea typeface="Open Sans Light" pitchFamily="2" charset="0"/>
                          <a:cs typeface="Open Sans Light" pitchFamily="2" charset="0"/>
                        </a:rPr>
                        <a:t>Network performance</a:t>
                      </a:r>
                    </a:p>
                    <a:p>
                      <a:r>
                        <a:rPr lang="en-FR" sz="2800" b="0" i="0" dirty="0">
                          <a:latin typeface="Open Sans Light" pitchFamily="2" charset="0"/>
                          <a:ea typeface="Open Sans Light" pitchFamily="2" charset="0"/>
                          <a:cs typeface="Open Sans Light" pitchFamily="2" charset="0"/>
                        </a:rPr>
                        <a:t>User experience</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1138074"/>
                  </a:ext>
                </a:extLst>
              </a:tr>
              <a:tr h="370840">
                <a:tc>
                  <a:txBody>
                    <a:bodyPr/>
                    <a:lstStyle/>
                    <a:p>
                      <a:pPr algn="r"/>
                      <a:r>
                        <a:rPr lang="en-FR" sz="2800" b="0" i="0" dirty="0">
                          <a:latin typeface="Open Sans Medium" pitchFamily="2" charset="0"/>
                          <a:ea typeface="Open Sans Medium" pitchFamily="2" charset="0"/>
                          <a:cs typeface="Open Sans Medium" pitchFamily="2" charset="0"/>
                        </a:rPr>
                        <a:t>Number of eNBs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FR" sz="2800" b="0" i="0" dirty="0">
                        <a:latin typeface="Open Sans Medium" pitchFamily="2" charset="0"/>
                        <a:ea typeface="Open Sans Medium" pitchFamily="2" charset="0"/>
                        <a:cs typeface="Open Sans Medium"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FR" sz="2800" b="0" i="0" dirty="0">
                          <a:latin typeface="Open Sans Light" pitchFamily="2" charset="0"/>
                          <a:ea typeface="Open Sans Light" pitchFamily="2" charset="0"/>
                          <a:cs typeface="Open Sans Light" pitchFamily="2" charset="0"/>
                        </a:rPr>
                        <a:t>412 persistent</a:t>
                      </a:r>
                    </a:p>
                    <a:p>
                      <a:r>
                        <a:rPr lang="en-FR" sz="2800" b="0" i="0" dirty="0">
                          <a:latin typeface="Open Sans Light" pitchFamily="2" charset="0"/>
                          <a:ea typeface="Open Sans Light" pitchFamily="2" charset="0"/>
                          <a:cs typeface="Open Sans Light" pitchFamily="2" charset="0"/>
                        </a:rPr>
                        <a:t>898 total</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3827481"/>
                  </a:ext>
                </a:extLst>
              </a:tr>
              <a:tr h="370840">
                <a:tc>
                  <a:txBody>
                    <a:bodyPr/>
                    <a:lstStyle/>
                    <a:p>
                      <a:pPr algn="r"/>
                      <a:r>
                        <a:rPr lang="en-FR" sz="2800" b="0" i="0" dirty="0">
                          <a:latin typeface="Open Sans Medium" pitchFamily="2" charset="0"/>
                          <a:ea typeface="Open Sans Medium" pitchFamily="2" charset="0"/>
                          <a:cs typeface="Open Sans Medium" pitchFamily="2" charset="0"/>
                        </a:rPr>
                        <a:t>Number of Logs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FR" sz="2800" b="0" i="0" dirty="0">
                        <a:latin typeface="Open Sans Medium" pitchFamily="2" charset="0"/>
                        <a:ea typeface="Open Sans Medium" pitchFamily="2" charset="0"/>
                        <a:cs typeface="Open Sans Medium" pitchFamily="2" charset="0"/>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FR" sz="2800" b="0" i="0" dirty="0">
                          <a:latin typeface="Open Sans Light" pitchFamily="2" charset="0"/>
                          <a:ea typeface="Open Sans Light" pitchFamily="2" charset="0"/>
                          <a:cs typeface="Open Sans Light" pitchFamily="2" charset="0"/>
                        </a:rPr>
                        <a:t>699,381</a:t>
                      </a:r>
                    </a:p>
                    <a:p>
                      <a:r>
                        <a:rPr lang="en-FR" sz="2800" b="0" i="0" dirty="0">
                          <a:latin typeface="Open Sans Light" pitchFamily="2" charset="0"/>
                          <a:ea typeface="Open Sans Light" pitchFamily="2" charset="0"/>
                          <a:cs typeface="Open Sans Light" pitchFamily="2" charset="0"/>
                        </a:rPr>
                        <a:t>1,084,837</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40292953"/>
                  </a:ext>
                </a:extLst>
              </a:tr>
            </a:tbl>
          </a:graphicData>
        </a:graphic>
      </p:graphicFrame>
      <p:sp>
        <p:nvSpPr>
          <p:cNvPr id="4" name="Slide Number Placeholder 3">
            <a:extLst>
              <a:ext uri="{FF2B5EF4-FFF2-40B4-BE49-F238E27FC236}">
                <a16:creationId xmlns:a16="http://schemas.microsoft.com/office/drawing/2014/main" id="{C31C182B-3A0A-D12D-7342-1DEB9DAF8A69}"/>
              </a:ext>
            </a:extLst>
          </p:cNvPr>
          <p:cNvSpPr>
            <a:spLocks noGrp="1"/>
          </p:cNvSpPr>
          <p:nvPr>
            <p:ph type="sldNum" sz="quarter" idx="12"/>
          </p:nvPr>
        </p:nvSpPr>
        <p:spPr/>
        <p:txBody>
          <a:bodyPr/>
          <a:lstStyle/>
          <a:p>
            <a:fld id="{2C00AAB1-F1A6-8C45-B1C5-6BE428B2B19C}" type="slidenum">
              <a:rPr lang="en-US" smtClean="0"/>
              <a:t>6</a:t>
            </a:fld>
            <a:endParaRPr lang="en-US"/>
          </a:p>
        </p:txBody>
      </p:sp>
      <p:sp>
        <p:nvSpPr>
          <p:cNvPr id="6" name="Rectangle 5">
            <a:extLst>
              <a:ext uri="{FF2B5EF4-FFF2-40B4-BE49-F238E27FC236}">
                <a16:creationId xmlns:a16="http://schemas.microsoft.com/office/drawing/2014/main" id="{D54B6B3B-5B25-BC09-5A1A-52ECC051BA0F}"/>
              </a:ext>
            </a:extLst>
          </p:cNvPr>
          <p:cNvSpPr/>
          <p:nvPr/>
        </p:nvSpPr>
        <p:spPr>
          <a:xfrm>
            <a:off x="1104900" y="2112021"/>
            <a:ext cx="10766116" cy="43292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7" name="Rectangle 6">
            <a:extLst>
              <a:ext uri="{FF2B5EF4-FFF2-40B4-BE49-F238E27FC236}">
                <a16:creationId xmlns:a16="http://schemas.microsoft.com/office/drawing/2014/main" id="{C4FCAA06-97D7-5DFA-DFC3-25FF3243D583}"/>
              </a:ext>
            </a:extLst>
          </p:cNvPr>
          <p:cNvSpPr/>
          <p:nvPr/>
        </p:nvSpPr>
        <p:spPr>
          <a:xfrm>
            <a:off x="1104900" y="4563907"/>
            <a:ext cx="10766116" cy="18773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Tree>
    <p:extLst>
      <p:ext uri="{BB962C8B-B14F-4D97-AF65-F5344CB8AC3E}">
        <p14:creationId xmlns:p14="http://schemas.microsoft.com/office/powerpoint/2010/main" val="3797760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8"/>
          <p:cNvSpPr txBox="1">
            <a:spLocks noGrp="1"/>
          </p:cNvSpPr>
          <p:nvPr>
            <p:ph type="title"/>
          </p:nvPr>
        </p:nvSpPr>
        <p:spPr>
          <a:xfrm>
            <a:off x="838200" y="365125"/>
            <a:ext cx="10515600" cy="917265"/>
          </a:xfrm>
          <a:prstGeom prst="rect">
            <a:avLst/>
          </a:prstGeom>
          <a:noFill/>
          <a:ln>
            <a:noFill/>
          </a:ln>
        </p:spPr>
        <p:txBody>
          <a:bodyPr spcFirstLastPara="1" wrap="square" lIns="91425" tIns="45700" rIns="91425" bIns="45700" anchor="ctr" anchorCtr="0">
            <a:normAutofit fontScale="90000"/>
          </a:bodyPr>
          <a:lstStyle/>
          <a:p>
            <a:pPr lvl="0">
              <a:buClr>
                <a:srgbClr val="C00000"/>
              </a:buClr>
              <a:buSzPct val="100000"/>
            </a:pPr>
            <a:r>
              <a:rPr lang="en-US" dirty="0">
                <a:solidFill>
                  <a:srgbClr val="C00000"/>
                </a:solidFill>
              </a:rPr>
              <a:t>The goal of our modeling is to predict network capacity demands in 180 days.</a:t>
            </a:r>
            <a:endParaRPr dirty="0"/>
          </a:p>
        </p:txBody>
      </p:sp>
      <p:sp>
        <p:nvSpPr>
          <p:cNvPr id="109" name="Google Shape;109;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dirty="0"/>
          </a:p>
        </p:txBody>
      </p:sp>
      <p:sp>
        <p:nvSpPr>
          <p:cNvPr id="112" name="Google Shape;112;p8"/>
          <p:cNvSpPr txBox="1">
            <a:spLocks noGrp="1"/>
          </p:cNvSpPr>
          <p:nvPr>
            <p:ph type="body" idx="1"/>
          </p:nvPr>
        </p:nvSpPr>
        <p:spPr>
          <a:xfrm>
            <a:off x="1099930" y="1690778"/>
            <a:ext cx="10073986" cy="4140180"/>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Clr>
                <a:schemeClr val="dk1"/>
              </a:buClr>
              <a:buSzPts val="2400"/>
              <a:buFont typeface="Arial" panose="020B0604020202020204" pitchFamily="34" charset="0"/>
              <a:buChar char="•"/>
            </a:pPr>
            <a:r>
              <a:rPr lang="en-US" sz="2400" dirty="0"/>
              <a:t>Task: use all KPIs (features) today to predict one KPI of interest (target) in 180 days.</a:t>
            </a:r>
          </a:p>
          <a:p>
            <a:pPr marL="342900" lvl="0" indent="-342900" algn="l" rtl="0">
              <a:lnSpc>
                <a:spcPct val="90000"/>
              </a:lnSpc>
              <a:spcBef>
                <a:spcPts val="0"/>
              </a:spcBef>
              <a:spcAft>
                <a:spcPts val="0"/>
              </a:spcAft>
              <a:buClr>
                <a:schemeClr val="dk1"/>
              </a:buClr>
              <a:buSzPts val="2400"/>
              <a:buFont typeface="Arial" panose="020B0604020202020204" pitchFamily="34" charset="0"/>
              <a:buChar char="•"/>
            </a:pPr>
            <a:endParaRPr lang="en-US" sz="2400" dirty="0"/>
          </a:p>
          <a:p>
            <a:pPr marL="342900" lvl="0" indent="-342900" algn="l" rtl="0">
              <a:lnSpc>
                <a:spcPct val="90000"/>
              </a:lnSpc>
              <a:spcBef>
                <a:spcPts val="0"/>
              </a:spcBef>
              <a:spcAft>
                <a:spcPts val="0"/>
              </a:spcAft>
              <a:buClr>
                <a:schemeClr val="dk1"/>
              </a:buClr>
              <a:buSzPts val="2400"/>
              <a:buFont typeface="Arial" panose="020B0604020202020204" pitchFamily="34" charset="0"/>
              <a:buChar char="•"/>
            </a:pPr>
            <a:r>
              <a:rPr lang="en-US" sz="2400" dirty="0"/>
              <a:t>Default settings:</a:t>
            </a:r>
          </a:p>
          <a:p>
            <a:pPr marL="800100" lvl="1" indent="-342900">
              <a:spcBef>
                <a:spcPts val="0"/>
              </a:spcBef>
              <a:buFont typeface="Arial" panose="020B0604020202020204" pitchFamily="34" charset="0"/>
              <a:buChar char="•"/>
            </a:pPr>
            <a:r>
              <a:rPr lang="en-US" sz="2000" dirty="0"/>
              <a:t>Training set: 90-day historical data from all </a:t>
            </a:r>
            <a:r>
              <a:rPr lang="en-US" sz="2000" dirty="0" err="1"/>
              <a:t>eNodeBs</a:t>
            </a:r>
            <a:r>
              <a:rPr lang="en-US" sz="2000" dirty="0"/>
              <a:t> before July 1st, 2018 to forecast a KPI of interest starting from December 28th, 2018. </a:t>
            </a:r>
          </a:p>
          <a:p>
            <a:pPr marL="342900" lvl="0" indent="-342900" algn="l" rtl="0">
              <a:lnSpc>
                <a:spcPct val="90000"/>
              </a:lnSpc>
              <a:spcBef>
                <a:spcPts val="0"/>
              </a:spcBef>
              <a:spcAft>
                <a:spcPts val="0"/>
              </a:spcAft>
              <a:buClr>
                <a:schemeClr val="dk1"/>
              </a:buClr>
              <a:buSzPts val="2400"/>
              <a:buFont typeface="Arial" panose="020B0604020202020204" pitchFamily="34" charset="0"/>
              <a:buChar char="•"/>
            </a:pPr>
            <a:endParaRPr lang="en-US" sz="2400" dirty="0"/>
          </a:p>
          <a:p>
            <a:pPr marL="800100" lvl="1" indent="-342900">
              <a:spcBef>
                <a:spcPts val="0"/>
              </a:spcBef>
              <a:buFont typeface="Arial" panose="020B0604020202020204" pitchFamily="34" charset="0"/>
              <a:buChar char="•"/>
            </a:pPr>
            <a:r>
              <a:rPr lang="en-US" sz="2000" dirty="0"/>
              <a:t>Testing set: the following data subset by date.</a:t>
            </a:r>
          </a:p>
          <a:p>
            <a:pPr marL="342900" lvl="0" indent="-342900" algn="l" rtl="0">
              <a:lnSpc>
                <a:spcPct val="90000"/>
              </a:lnSpc>
              <a:spcBef>
                <a:spcPts val="0"/>
              </a:spcBef>
              <a:spcAft>
                <a:spcPts val="0"/>
              </a:spcAft>
              <a:buClr>
                <a:schemeClr val="dk1"/>
              </a:buClr>
              <a:buSzPts val="2400"/>
              <a:buFont typeface="Arial" panose="020B0604020202020204" pitchFamily="34" charset="0"/>
              <a:buChar char="•"/>
            </a:pPr>
            <a:endParaRPr lang="en-US" sz="2400" dirty="0"/>
          </a:p>
          <a:p>
            <a:pPr marL="800100" lvl="1" indent="-342900">
              <a:spcBef>
                <a:spcPts val="0"/>
              </a:spcBef>
              <a:buFont typeface="Arial" panose="020B0604020202020204" pitchFamily="34" charset="0"/>
              <a:buChar char="•"/>
            </a:pPr>
            <a:r>
              <a:rPr lang="en-US" sz="2000" dirty="0"/>
              <a:t>4 families of models</a:t>
            </a:r>
            <a:r>
              <a:rPr lang="en-US" dirty="0"/>
              <a:t>: </a:t>
            </a:r>
            <a:r>
              <a:rPr lang="en-US" sz="2000" dirty="0" err="1"/>
              <a:t>CatBoost</a:t>
            </a:r>
            <a:r>
              <a:rPr lang="en-US" sz="2000" dirty="0"/>
              <a:t>, Extra Trees, K-Neighbors, LSTM</a:t>
            </a:r>
          </a:p>
          <a:p>
            <a:pPr marL="342900" lvl="0" indent="-342900" algn="l" rtl="0">
              <a:lnSpc>
                <a:spcPct val="90000"/>
              </a:lnSpc>
              <a:spcBef>
                <a:spcPts val="0"/>
              </a:spcBef>
              <a:spcAft>
                <a:spcPts val="0"/>
              </a:spcAft>
              <a:buClr>
                <a:schemeClr val="dk1"/>
              </a:buClr>
              <a:buSzPts val="2400"/>
              <a:buFont typeface="Arial" panose="020B0604020202020204" pitchFamily="34" charset="0"/>
              <a:buChar char="•"/>
            </a:pPr>
            <a:endParaRPr lang="en-US" sz="2400" dirty="0"/>
          </a:p>
          <a:p>
            <a:pPr marL="800100" lvl="1" indent="-342900">
              <a:spcBef>
                <a:spcPts val="0"/>
              </a:spcBef>
              <a:buFont typeface="Arial" panose="020B0604020202020204" pitchFamily="34" charset="0"/>
              <a:buChar char="•"/>
            </a:pPr>
            <a:r>
              <a:rPr lang="en-US" sz="2000" dirty="0"/>
              <a:t>Error metric: Normalized Root Mean Squared Error (NRMSE).</a:t>
            </a:r>
            <a:endParaRPr dirty="0"/>
          </a:p>
        </p:txBody>
      </p:sp>
    </p:spTree>
    <p:extLst>
      <p:ext uri="{BB962C8B-B14F-4D97-AF65-F5344CB8AC3E}">
        <p14:creationId xmlns:p14="http://schemas.microsoft.com/office/powerpoint/2010/main" val="284507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1"/>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C00000"/>
              </a:buClr>
              <a:buSzPct val="100000"/>
              <a:buFont typeface="Palatino Linotype"/>
              <a:buNone/>
            </a:pPr>
            <a:r>
              <a:rPr lang="en-US" dirty="0">
                <a:solidFill>
                  <a:srgbClr val="C00000"/>
                </a:solidFill>
              </a:rPr>
              <a:t>Drifts appears consistently across different models</a:t>
            </a:r>
            <a:endParaRPr dirty="0"/>
          </a:p>
        </p:txBody>
      </p:sp>
      <p:sp>
        <p:nvSpPr>
          <p:cNvPr id="135" name="Google Shape;135;p11"/>
          <p:cNvSpPr txBox="1">
            <a:spLocks noGrp="1"/>
          </p:cNvSpPr>
          <p:nvPr>
            <p:ph type="sldNum" sz="quarter"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pic>
        <p:nvPicPr>
          <p:cNvPr id="1026" name="Picture 2">
            <a:extLst>
              <a:ext uri="{FF2B5EF4-FFF2-40B4-BE49-F238E27FC236}">
                <a16:creationId xmlns:a16="http://schemas.microsoft.com/office/drawing/2014/main" id="{BEF80C60-CEFC-F132-2BFB-D8FE651A99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635" y="1270042"/>
            <a:ext cx="8888730" cy="49941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7D24F21-59D3-69C8-7017-D13FDB21C9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393"/>
          <a:stretch/>
        </p:blipFill>
        <p:spPr bwMode="auto">
          <a:xfrm>
            <a:off x="4057650" y="1262950"/>
            <a:ext cx="6482716" cy="500166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565F0D7-EEEB-4D55-0C94-01DE8FD8B685}"/>
              </a:ext>
            </a:extLst>
          </p:cNvPr>
          <p:cNvSpPr/>
          <p:nvPr/>
        </p:nvSpPr>
        <p:spPr>
          <a:xfrm>
            <a:off x="1771650" y="2194560"/>
            <a:ext cx="2194559" cy="8458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3" presetClass="exit" presetSubtype="10" fill="hold" nodeType="withEffect">
                                  <p:stCondLst>
                                    <p:cond delay="0"/>
                                  </p:stCondLst>
                                  <p:childTnLst>
                                    <p:animEffect transition="out" filter="blinds(horizontal)">
                                      <p:cBhvr>
                                        <p:cTn id="8" dur="500"/>
                                        <p:tgtEl>
                                          <p:spTgt spid="1030"/>
                                        </p:tgtEl>
                                      </p:cBhvr>
                                    </p:animEffect>
                                    <p:set>
                                      <p:cBhvr>
                                        <p:cTn id="9" dur="1" fill="hold">
                                          <p:stCondLst>
                                            <p:cond delay="499"/>
                                          </p:stCondLst>
                                        </p:cTn>
                                        <p:tgtEl>
                                          <p:spTgt spid="10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9871A-042C-F46E-C085-7FFC20BD7CAF}"/>
              </a:ext>
            </a:extLst>
          </p:cNvPr>
          <p:cNvSpPr>
            <a:spLocks noGrp="1"/>
          </p:cNvSpPr>
          <p:nvPr>
            <p:ph type="title"/>
          </p:nvPr>
        </p:nvSpPr>
        <p:spPr/>
        <p:txBody>
          <a:bodyPr>
            <a:normAutofit fontScale="90000"/>
          </a:bodyPr>
          <a:lstStyle/>
          <a:p>
            <a:r>
              <a:rPr lang="en-US" dirty="0"/>
              <a:t>Drift appears independently of training size </a:t>
            </a:r>
          </a:p>
        </p:txBody>
      </p:sp>
      <p:sp>
        <p:nvSpPr>
          <p:cNvPr id="4" name="Slide Number Placeholder 3">
            <a:extLst>
              <a:ext uri="{FF2B5EF4-FFF2-40B4-BE49-F238E27FC236}">
                <a16:creationId xmlns:a16="http://schemas.microsoft.com/office/drawing/2014/main" id="{FAD455B9-F684-6B0C-9128-8B567D021EA2}"/>
              </a:ext>
            </a:extLst>
          </p:cNvPr>
          <p:cNvSpPr>
            <a:spLocks noGrp="1"/>
          </p:cNvSpPr>
          <p:nvPr>
            <p:ph type="sldNum" sz="quarter" idx="12"/>
          </p:nvPr>
        </p:nvSpPr>
        <p:spPr/>
        <p:txBody>
          <a:bodyPr/>
          <a:lstStyle/>
          <a:p>
            <a:fld id="{2C00AAB1-F1A6-8C45-B1C5-6BE428B2B19C}" type="slidenum">
              <a:rPr lang="en-US" smtClean="0"/>
              <a:t>9</a:t>
            </a:fld>
            <a:endParaRPr lang="en-US"/>
          </a:p>
        </p:txBody>
      </p:sp>
      <p:pic>
        <p:nvPicPr>
          <p:cNvPr id="2050" name="Picture 2">
            <a:extLst>
              <a:ext uri="{FF2B5EF4-FFF2-40B4-BE49-F238E27FC236}">
                <a16:creationId xmlns:a16="http://schemas.microsoft.com/office/drawing/2014/main" id="{59770808-6BED-1396-2EB5-5870C30B50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1891" y="1325010"/>
            <a:ext cx="8588217" cy="5031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63043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A53F5D2D-3630-E54D-9F42-9D995FE426F9}" vid="{B0CDB160-782E-CF42-987C-84F81EA0374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341</TotalTime>
  <Words>3998</Words>
  <Application>Microsoft Macintosh PowerPoint</Application>
  <PresentationFormat>Widescreen</PresentationFormat>
  <Paragraphs>448</Paragraphs>
  <Slides>33</Slides>
  <Notes>30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Open Sans Medium</vt:lpstr>
      <vt:lpstr>Slack-Lato</vt:lpstr>
      <vt:lpstr>Arial</vt:lpstr>
      <vt:lpstr>Calibri</vt:lpstr>
      <vt:lpstr>Calibri Light</vt:lpstr>
      <vt:lpstr>Cambria Math</vt:lpstr>
      <vt:lpstr>Menlo</vt:lpstr>
      <vt:lpstr>Open Sans</vt:lpstr>
      <vt:lpstr>Open Sans Light</vt:lpstr>
      <vt:lpstr>Palatino Linotype</vt:lpstr>
      <vt:lpstr>Office Theme</vt:lpstr>
      <vt:lpstr>LEAF: Navigating Concept Drift in Cellular Networks</vt:lpstr>
      <vt:lpstr>Machine learning models for cellular networks are being deployed</vt:lpstr>
      <vt:lpstr>What is concept drift?</vt:lpstr>
      <vt:lpstr>But is deployment the end of the story?</vt:lpstr>
      <vt:lpstr>We seek the answers to three questions</vt:lpstr>
      <vt:lpstr>We investigate over four years of data from a US metropolitan area</vt:lpstr>
      <vt:lpstr>The goal of our modeling is to predict network capacity demands in 180 days.</vt:lpstr>
      <vt:lpstr>Drifts appears consistently across different models</vt:lpstr>
      <vt:lpstr>Drift appears independently of training size </vt:lpstr>
      <vt:lpstr>Naïve retraining is either ineffective, or effective but very costly</vt:lpstr>
      <vt:lpstr>Takeaways of concept drift characterization</vt:lpstr>
      <vt:lpstr>Intuition</vt:lpstr>
      <vt:lpstr>LEAF: Local Error Approximation of Features</vt:lpstr>
      <vt:lpstr>LEAF explainer and local error decomposition</vt:lpstr>
      <vt:lpstr>LEAF explains which features are the most representative ones.</vt:lpstr>
      <vt:lpstr>LEAplot explains drift amounts and regions  of a black box model.</vt:lpstr>
      <vt:lpstr>LEAgram visualizes temporal changes of errors.</vt:lpstr>
      <vt:lpstr>Putting it together: informed mitigations</vt:lpstr>
      <vt:lpstr>Evaluation targets: end-to-end  mitigation schemes.</vt:lpstr>
      <vt:lpstr>LEAgram before and after mitigation</vt:lpstr>
      <vt:lpstr>Mitigation effectiveness of LEAF vs. other baselines</vt:lpstr>
      <vt:lpstr>Mitigation effectiveness across morphologies.</vt:lpstr>
      <vt:lpstr>Mitigation effectiveness after involving  multi-round feature groups. </vt:lpstr>
      <vt:lpstr>Takeaways</vt:lpstr>
      <vt:lpstr>Future work</vt:lpstr>
      <vt:lpstr>Questions?</vt:lpstr>
      <vt:lpstr>We investigate 6 Key Performance Indicators.</vt:lpstr>
      <vt:lpstr>Different KPIs exhibit different drift patterns.</vt:lpstr>
      <vt:lpstr>Contributions</vt:lpstr>
      <vt:lpstr>LEAF is a ____</vt:lpstr>
      <vt:lpstr>System design goals and challenges.</vt:lpstr>
      <vt:lpstr>Mitigation effectiveness of LEAF vs. static</vt:lpstr>
      <vt:lpstr>Great minds behind this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LEAF: Navigating Concept Drift in Cellular Networks</dc:title>
  <dc:creator>Francesco Bronzino</dc:creator>
  <cp:lastModifiedBy>Shinan Liu</cp:lastModifiedBy>
  <cp:revision>53</cp:revision>
  <dcterms:created xsi:type="dcterms:W3CDTF">2023-11-30T14:10:30Z</dcterms:created>
  <dcterms:modified xsi:type="dcterms:W3CDTF">2023-12-02T01:19:14Z</dcterms:modified>
</cp:coreProperties>
</file>